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6858000" cx="9144000"/>
  <p:notesSz cx="6858000" cy="9144000"/>
  <p:embeddedFontLst>
    <p:embeddedFont>
      <p:font typeface="Proxima Nova"/>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roximaNova-bold.fntdata"/><Relationship Id="rId83" Type="http://schemas.openxmlformats.org/officeDocument/2006/relationships/font" Target="fonts/ProximaNova-regular.fntdata"/><Relationship Id="rId42" Type="http://schemas.openxmlformats.org/officeDocument/2006/relationships/slide" Target="slides/slide37.xml"/><Relationship Id="rId86" Type="http://schemas.openxmlformats.org/officeDocument/2006/relationships/font" Target="fonts/ProximaNova-boldItalic.fntdata"/><Relationship Id="rId41" Type="http://schemas.openxmlformats.org/officeDocument/2006/relationships/slide" Target="slides/slide36.xml"/><Relationship Id="rId85" Type="http://schemas.openxmlformats.org/officeDocument/2006/relationships/font" Target="fonts/ProximaNova-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 name="Google Shape;36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9" name="Google Shape;55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0" name="Google Shape;56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p:nvPr>
            <p:ph idx="2" type="pic"/>
          </p:nvPr>
        </p:nvSpPr>
        <p:spPr>
          <a:xfrm>
            <a:off x="1792288" y="612775"/>
            <a:ext cx="5486400" cy="4114800"/>
          </a:xfrm>
          <a:prstGeom prst="rect">
            <a:avLst/>
          </a:prstGeom>
          <a:noFill/>
          <a:ln>
            <a:noFill/>
          </a:ln>
        </p:spPr>
      </p:sp>
      <p:sp>
        <p:nvSpPr>
          <p:cNvPr id="76" name="Google Shape;76;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7" name="Google Shape;7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1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5" name="Google Shape;35;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1"/>
            <a:ext cx="4038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2" type="body"/>
          </p:nvPr>
        </p:nvSpPr>
        <p:spPr>
          <a:xfrm>
            <a:off x="4648200" y="1600201"/>
            <a:ext cx="4038600" cy="218598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6"/>
          <p:cNvSpPr txBox="1"/>
          <p:nvPr>
            <p:ph idx="3" type="body"/>
          </p:nvPr>
        </p:nvSpPr>
        <p:spPr>
          <a:xfrm>
            <a:off x="4648200" y="3938590"/>
            <a:ext cx="4038600" cy="218757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 name="Google Shape;43;p6"/>
          <p:cNvSpPr txBox="1"/>
          <p:nvPr>
            <p:ph idx="10" type="dt"/>
          </p:nvPr>
        </p:nvSpPr>
        <p:spPr>
          <a:xfrm>
            <a:off x="457200" y="6245225"/>
            <a:ext cx="2133600" cy="47625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3124200" y="6245225"/>
            <a:ext cx="2895600" cy="47625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6553200" y="6245225"/>
            <a:ext cx="2133600" cy="47625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Calibri"/>
                <a:ea typeface="Calibri"/>
                <a:cs typeface="Calibri"/>
                <a:sym typeface="Calibri"/>
              </a:defRPr>
            </a:lvl1pPr>
            <a:lvl2pPr indent="0" lvl="1" marL="0" algn="r">
              <a:spcBef>
                <a:spcPts val="0"/>
              </a:spcBef>
              <a:buNone/>
              <a:defRPr b="0" i="0" sz="1200" u="none" cap="none" strike="noStrike">
                <a:solidFill>
                  <a:srgbClr val="888888"/>
                </a:solidFill>
                <a:latin typeface="Calibri"/>
                <a:ea typeface="Calibri"/>
                <a:cs typeface="Calibri"/>
                <a:sym typeface="Calibri"/>
              </a:defRPr>
            </a:lvl2pPr>
            <a:lvl3pPr indent="0" lvl="2" marL="0" algn="r">
              <a:spcBef>
                <a:spcPts val="0"/>
              </a:spcBef>
              <a:buNone/>
              <a:defRPr b="0" i="0" sz="1200" u="none" cap="none" strike="noStrike">
                <a:solidFill>
                  <a:srgbClr val="888888"/>
                </a:solidFill>
                <a:latin typeface="Calibri"/>
                <a:ea typeface="Calibri"/>
                <a:cs typeface="Calibri"/>
                <a:sym typeface="Calibri"/>
              </a:defRPr>
            </a:lvl3pPr>
            <a:lvl4pPr indent="0" lvl="3" marL="0" algn="r">
              <a:spcBef>
                <a:spcPts val="0"/>
              </a:spcBef>
              <a:buNone/>
              <a:defRPr b="0" i="0" sz="1200" u="none" cap="none" strike="noStrike">
                <a:solidFill>
                  <a:srgbClr val="888888"/>
                </a:solidFill>
                <a:latin typeface="Calibri"/>
                <a:ea typeface="Calibri"/>
                <a:cs typeface="Calibri"/>
                <a:sym typeface="Calibri"/>
              </a:defRPr>
            </a:lvl4pPr>
            <a:lvl5pPr indent="0" lvl="4" marL="0" algn="r">
              <a:spcBef>
                <a:spcPts val="0"/>
              </a:spcBef>
              <a:buNone/>
              <a:defRPr b="0" i="0" sz="1200" u="none" cap="none" strike="noStrike">
                <a:solidFill>
                  <a:srgbClr val="888888"/>
                </a:solidFill>
                <a:latin typeface="Calibri"/>
                <a:ea typeface="Calibri"/>
                <a:cs typeface="Calibri"/>
                <a:sym typeface="Calibri"/>
              </a:defRPr>
            </a:lvl5pPr>
            <a:lvl6pPr indent="0" lvl="5" marL="0" algn="r">
              <a:spcBef>
                <a:spcPts val="0"/>
              </a:spcBef>
              <a:buNone/>
              <a:defRPr b="0" i="0" sz="1200" u="none" cap="none" strike="noStrike">
                <a:solidFill>
                  <a:srgbClr val="888888"/>
                </a:solidFill>
                <a:latin typeface="Calibri"/>
                <a:ea typeface="Calibri"/>
                <a:cs typeface="Calibri"/>
                <a:sym typeface="Calibri"/>
              </a:defRPr>
            </a:lvl6pPr>
            <a:lvl7pPr indent="0" lvl="6" marL="0" algn="r">
              <a:spcBef>
                <a:spcPts val="0"/>
              </a:spcBef>
              <a:buNone/>
              <a:defRPr b="0" i="0" sz="1200" u="none" cap="none" strike="noStrike">
                <a:solidFill>
                  <a:srgbClr val="888888"/>
                </a:solidFill>
                <a:latin typeface="Calibri"/>
                <a:ea typeface="Calibri"/>
                <a:cs typeface="Calibri"/>
                <a:sym typeface="Calibri"/>
              </a:defRPr>
            </a:lvl7pPr>
            <a:lvl8pPr indent="0" lvl="7" marL="0" algn="r">
              <a:spcBef>
                <a:spcPts val="0"/>
              </a:spcBef>
              <a:buNone/>
              <a:defRPr b="0" i="0" sz="1200" u="none" cap="none" strike="noStrike">
                <a:solidFill>
                  <a:srgbClr val="888888"/>
                </a:solidFill>
                <a:latin typeface="Calibri"/>
                <a:ea typeface="Calibri"/>
                <a:cs typeface="Calibri"/>
                <a:sym typeface="Calibri"/>
              </a:defRPr>
            </a:lvl8pPr>
            <a:lvl9pPr indent="0" lvl="8" mar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 name="Google Shape;49;p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6" name="Google Shape;56;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 name="Google Shape;57;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8" name="Google Shape;58;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9" name="Google Shape;59;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9" name="Google Shape;69;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39.png"/><Relationship Id="rId6" Type="http://schemas.openxmlformats.org/officeDocument/2006/relationships/image" Target="../media/image30.png"/><Relationship Id="rId7"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5.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5.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9.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0.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Introduction to </a:t>
            </a:r>
            <a:br>
              <a:rPr lang="en-US"/>
            </a:br>
            <a:r>
              <a:rPr lang="en-US"/>
              <a:t>Neural Networks</a:t>
            </a:r>
            <a:endParaRPr/>
          </a:p>
        </p:txBody>
      </p:sp>
      <p:sp>
        <p:nvSpPr>
          <p:cNvPr id="97" name="Google Shape;9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Lecture 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Training Perceptrons</a:t>
            </a:r>
            <a:endParaRPr/>
          </a:p>
        </p:txBody>
      </p:sp>
      <p:sp>
        <p:nvSpPr>
          <p:cNvPr id="159" name="Google Shape;159;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90000"/>
              </a:lnSpc>
              <a:spcBef>
                <a:spcPts val="0"/>
              </a:spcBef>
              <a:spcAft>
                <a:spcPts val="0"/>
              </a:spcAft>
              <a:buClr>
                <a:schemeClr val="dk1"/>
              </a:buClr>
              <a:buSzPts val="2800"/>
              <a:buChar char="•"/>
            </a:pPr>
            <a:r>
              <a:rPr lang="en-US" sz="2800"/>
              <a:t>Learning involves choosing values for the weights </a:t>
            </a:r>
            <a:endParaRPr/>
          </a:p>
          <a:p>
            <a:pPr indent="-342900" lvl="0" marL="342900" rtl="0" algn="l">
              <a:lnSpc>
                <a:spcPct val="90000"/>
              </a:lnSpc>
              <a:spcBef>
                <a:spcPts val="560"/>
              </a:spcBef>
              <a:spcAft>
                <a:spcPts val="0"/>
              </a:spcAft>
              <a:buClr>
                <a:schemeClr val="dk1"/>
              </a:buClr>
              <a:buSzPts val="2800"/>
              <a:buChar char="•"/>
            </a:pPr>
            <a:r>
              <a:rPr lang="en-US" sz="2800"/>
              <a:t>The perceptron is trained as follows:</a:t>
            </a:r>
            <a:endParaRPr/>
          </a:p>
          <a:p>
            <a:pPr indent="-285750" lvl="1" marL="742950" rtl="0" algn="l">
              <a:lnSpc>
                <a:spcPct val="90000"/>
              </a:lnSpc>
              <a:spcBef>
                <a:spcPts val="480"/>
              </a:spcBef>
              <a:spcAft>
                <a:spcPts val="0"/>
              </a:spcAft>
              <a:buClr>
                <a:schemeClr val="dk1"/>
              </a:buClr>
              <a:buSzPts val="2400"/>
              <a:buChar char="–"/>
            </a:pPr>
            <a:r>
              <a:rPr lang="en-US" sz="2400"/>
              <a:t>First, inputs are given random weights (usually between –0.5 and 0.5).</a:t>
            </a:r>
            <a:endParaRPr/>
          </a:p>
          <a:p>
            <a:pPr indent="-285750" lvl="1" marL="742950" rtl="0" algn="l">
              <a:lnSpc>
                <a:spcPct val="90000"/>
              </a:lnSpc>
              <a:spcBef>
                <a:spcPts val="480"/>
              </a:spcBef>
              <a:spcAft>
                <a:spcPts val="0"/>
              </a:spcAft>
              <a:buClr>
                <a:schemeClr val="dk1"/>
              </a:buClr>
              <a:buSzPts val="2400"/>
              <a:buChar char="–"/>
            </a:pPr>
            <a:r>
              <a:rPr lang="en-US" sz="2400"/>
              <a:t>An item of training data is presented. If the perceptron missclassifies it, the weights are modified according to the following:</a:t>
            </a:r>
            <a:endParaRPr/>
          </a:p>
          <a:p>
            <a:pPr indent="-133350" lvl="1" marL="742950" rtl="0" algn="l">
              <a:lnSpc>
                <a:spcPct val="90000"/>
              </a:lnSpc>
              <a:spcBef>
                <a:spcPts val="480"/>
              </a:spcBef>
              <a:spcAft>
                <a:spcPts val="0"/>
              </a:spcAft>
              <a:buClr>
                <a:schemeClr val="dk1"/>
              </a:buClr>
              <a:buSzPts val="2400"/>
              <a:buNone/>
            </a:pPr>
            <a:r>
              <a:t/>
            </a:r>
            <a:endParaRPr sz="2400"/>
          </a:p>
          <a:p>
            <a:pPr indent="-228600" lvl="2" marL="1143000" rtl="0" algn="l">
              <a:lnSpc>
                <a:spcPct val="90000"/>
              </a:lnSpc>
              <a:spcBef>
                <a:spcPts val="360"/>
              </a:spcBef>
              <a:spcAft>
                <a:spcPts val="0"/>
              </a:spcAft>
              <a:buClr>
                <a:schemeClr val="dk1"/>
              </a:buClr>
              <a:buSzPts val="1800"/>
              <a:buChar char="•"/>
            </a:pPr>
            <a:r>
              <a:rPr lang="en-US" sz="1800"/>
              <a:t>where </a:t>
            </a:r>
            <a:r>
              <a:rPr i="1" lang="en-US" sz="1800"/>
              <a:t>t</a:t>
            </a:r>
            <a:r>
              <a:rPr lang="en-US" sz="1800"/>
              <a:t> is the target output for the training example, </a:t>
            </a:r>
            <a:r>
              <a:rPr i="1" lang="en-US" sz="1800"/>
              <a:t>o </a:t>
            </a:r>
            <a:r>
              <a:rPr lang="en-US" sz="1800"/>
              <a:t>is the output generated by the perceptron and </a:t>
            </a:r>
            <a:r>
              <a:rPr i="1" lang="en-US" sz="1800"/>
              <a:t>a</a:t>
            </a:r>
            <a:r>
              <a:rPr lang="en-US" sz="1800"/>
              <a:t> is the learning rate, between 0 and 1 (usually small such as 0.1)</a:t>
            </a:r>
            <a:endParaRPr/>
          </a:p>
          <a:p>
            <a:pPr indent="-342900" lvl="0" marL="342900" rtl="0" algn="l">
              <a:lnSpc>
                <a:spcPct val="90000"/>
              </a:lnSpc>
              <a:spcBef>
                <a:spcPts val="480"/>
              </a:spcBef>
              <a:spcAft>
                <a:spcPts val="0"/>
              </a:spcAft>
              <a:buClr>
                <a:schemeClr val="dk1"/>
              </a:buClr>
              <a:buSzPts val="2400"/>
              <a:buChar char="•"/>
            </a:pPr>
            <a:r>
              <a:rPr lang="en-US" sz="2400"/>
              <a:t>Cycle through training examples until successfully classify all examples</a:t>
            </a:r>
            <a:endParaRPr/>
          </a:p>
          <a:p>
            <a:pPr indent="-285750" lvl="1" marL="742950" rtl="0" algn="l">
              <a:lnSpc>
                <a:spcPct val="90000"/>
              </a:lnSpc>
              <a:spcBef>
                <a:spcPts val="400"/>
              </a:spcBef>
              <a:spcAft>
                <a:spcPts val="0"/>
              </a:spcAft>
              <a:buClr>
                <a:schemeClr val="dk1"/>
              </a:buClr>
              <a:buSzPts val="2000"/>
              <a:buChar char="–"/>
            </a:pPr>
            <a:r>
              <a:rPr lang="en-US" sz="2000"/>
              <a:t>Each cycle known as an </a:t>
            </a:r>
            <a:r>
              <a:rPr b="1" lang="en-US" sz="2000"/>
              <a:t>epoch</a:t>
            </a:r>
            <a:endParaRPr/>
          </a:p>
          <a:p>
            <a:pPr indent="-139700" lvl="0" marL="342900" rtl="0" algn="l">
              <a:spcBef>
                <a:spcPts val="640"/>
              </a:spcBef>
              <a:spcAft>
                <a:spcPts val="0"/>
              </a:spcAft>
              <a:buClr>
                <a:schemeClr val="dk1"/>
              </a:buClr>
              <a:buSzPts val="3200"/>
              <a:buNone/>
            </a:pPr>
            <a:r>
              <a:t/>
            </a:r>
            <a:endParaRPr/>
          </a:p>
        </p:txBody>
      </p:sp>
      <p:pic>
        <p:nvPicPr>
          <p:cNvPr id="160" name="Google Shape;160;p23"/>
          <p:cNvPicPr preferRelativeResize="0"/>
          <p:nvPr/>
        </p:nvPicPr>
        <p:blipFill rotWithShape="1">
          <a:blip r:embed="rId3">
            <a:alphaModFix/>
          </a:blip>
          <a:srcRect b="0" l="0" r="0" t="0"/>
          <a:stretch/>
        </p:blipFill>
        <p:spPr>
          <a:xfrm>
            <a:off x="3049164" y="3784212"/>
            <a:ext cx="3003550" cy="4429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Bias of Perceptrons</a:t>
            </a:r>
            <a:endParaRPr/>
          </a:p>
        </p:txBody>
      </p:sp>
      <p:sp>
        <p:nvSpPr>
          <p:cNvPr id="166" name="Google Shape;16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Perceptrons can only classify linearly separable functions.</a:t>
            </a:r>
            <a:endParaRPr/>
          </a:p>
          <a:p>
            <a:pPr indent="-342900" lvl="0" marL="342900" rtl="0" algn="l">
              <a:spcBef>
                <a:spcPts val="640"/>
              </a:spcBef>
              <a:spcAft>
                <a:spcPts val="0"/>
              </a:spcAft>
              <a:buClr>
                <a:schemeClr val="dk1"/>
              </a:buClr>
              <a:buSzPts val="3200"/>
              <a:buChar char="•"/>
            </a:pPr>
            <a:r>
              <a:rPr lang="en-US"/>
              <a:t>The first of the following graphs shows a linearly separable function (OR).</a:t>
            </a:r>
            <a:endParaRPr/>
          </a:p>
          <a:p>
            <a:pPr indent="-342900" lvl="0" marL="342900" rtl="0" algn="l">
              <a:spcBef>
                <a:spcPts val="640"/>
              </a:spcBef>
              <a:spcAft>
                <a:spcPts val="0"/>
              </a:spcAft>
              <a:buClr>
                <a:schemeClr val="dk1"/>
              </a:buClr>
              <a:buSzPts val="3200"/>
              <a:buChar char="•"/>
            </a:pPr>
            <a:r>
              <a:rPr lang="en-US"/>
              <a:t>The second is not linearly separable (Exclusive-OR).</a:t>
            </a:r>
            <a:endParaRPr/>
          </a:p>
          <a:p>
            <a:pPr indent="-139700" lvl="0" marL="342900" rtl="0" algn="l">
              <a:spcBef>
                <a:spcPts val="640"/>
              </a:spcBef>
              <a:spcAft>
                <a:spcPts val="0"/>
              </a:spcAft>
              <a:buClr>
                <a:schemeClr val="dk1"/>
              </a:buClr>
              <a:buSzPts val="3200"/>
              <a:buNone/>
            </a:pPr>
            <a:r>
              <a:t/>
            </a:r>
            <a:endParaRPr/>
          </a:p>
        </p:txBody>
      </p:sp>
      <p:pic>
        <p:nvPicPr>
          <p:cNvPr id="167" name="Google Shape;167;p24"/>
          <p:cNvPicPr preferRelativeResize="0"/>
          <p:nvPr/>
        </p:nvPicPr>
        <p:blipFill rotWithShape="1">
          <a:blip r:embed="rId3">
            <a:alphaModFix/>
          </a:blip>
          <a:srcRect b="0" l="0" r="0" t="0"/>
          <a:stretch/>
        </p:blipFill>
        <p:spPr>
          <a:xfrm>
            <a:off x="3352800" y="4343400"/>
            <a:ext cx="5211064" cy="2192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Convergence</a:t>
            </a:r>
            <a:endParaRPr/>
          </a:p>
        </p:txBody>
      </p:sp>
      <p:sp>
        <p:nvSpPr>
          <p:cNvPr id="174" name="Google Shape;174;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80000"/>
              </a:lnSpc>
              <a:spcBef>
                <a:spcPts val="0"/>
              </a:spcBef>
              <a:spcAft>
                <a:spcPts val="0"/>
              </a:spcAft>
              <a:buClr>
                <a:schemeClr val="dk1"/>
              </a:buClr>
              <a:buSzPts val="2800"/>
              <a:buChar char="•"/>
            </a:pPr>
            <a:r>
              <a:rPr lang="en-US" sz="2800"/>
              <a:t>Perceptron training rule only converges when training examples are linearly separable and a has a small learning constant</a:t>
            </a:r>
            <a:endParaRPr/>
          </a:p>
          <a:p>
            <a:pPr indent="-342900" lvl="0" marL="342900" rtl="0" algn="l">
              <a:lnSpc>
                <a:spcPct val="80000"/>
              </a:lnSpc>
              <a:spcBef>
                <a:spcPts val="560"/>
              </a:spcBef>
              <a:spcAft>
                <a:spcPts val="0"/>
              </a:spcAft>
              <a:buClr>
                <a:schemeClr val="dk1"/>
              </a:buClr>
              <a:buSzPts val="2800"/>
              <a:buChar char="•"/>
            </a:pPr>
            <a:r>
              <a:rPr lang="en-US" sz="2800"/>
              <a:t>Another approach uses the </a:t>
            </a:r>
            <a:r>
              <a:rPr i="1" lang="en-US" sz="2800"/>
              <a:t>delta rule</a:t>
            </a:r>
            <a:r>
              <a:rPr lang="en-US" sz="2800"/>
              <a:t> and gradient descent</a:t>
            </a:r>
            <a:endParaRPr/>
          </a:p>
          <a:p>
            <a:pPr indent="-285750" lvl="1" marL="742950" rtl="0" algn="l">
              <a:lnSpc>
                <a:spcPct val="80000"/>
              </a:lnSpc>
              <a:spcBef>
                <a:spcPts val="480"/>
              </a:spcBef>
              <a:spcAft>
                <a:spcPts val="0"/>
              </a:spcAft>
              <a:buClr>
                <a:schemeClr val="dk1"/>
              </a:buClr>
              <a:buSzPts val="2400"/>
              <a:buChar char="–"/>
            </a:pPr>
            <a:r>
              <a:rPr lang="en-US" sz="2400"/>
              <a:t>Same basic rule for finding update value</a:t>
            </a:r>
            <a:endParaRPr/>
          </a:p>
          <a:p>
            <a:pPr indent="-285750" lvl="1" marL="742950" rtl="0" algn="l">
              <a:lnSpc>
                <a:spcPct val="80000"/>
              </a:lnSpc>
              <a:spcBef>
                <a:spcPts val="480"/>
              </a:spcBef>
              <a:spcAft>
                <a:spcPts val="0"/>
              </a:spcAft>
              <a:buClr>
                <a:schemeClr val="dk1"/>
              </a:buClr>
              <a:buSzPts val="2400"/>
              <a:buChar char="–"/>
            </a:pPr>
            <a:r>
              <a:rPr lang="en-US" sz="2400"/>
              <a:t>Changes</a:t>
            </a:r>
            <a:endParaRPr/>
          </a:p>
          <a:p>
            <a:pPr indent="-228600" lvl="2" marL="1143000" rtl="0" algn="l">
              <a:lnSpc>
                <a:spcPct val="80000"/>
              </a:lnSpc>
              <a:spcBef>
                <a:spcPts val="400"/>
              </a:spcBef>
              <a:spcAft>
                <a:spcPts val="0"/>
              </a:spcAft>
              <a:buClr>
                <a:schemeClr val="dk1"/>
              </a:buClr>
              <a:buSzPts val="2000"/>
              <a:buChar char="•"/>
            </a:pPr>
            <a:r>
              <a:rPr lang="en-US" sz="2000"/>
              <a:t>Do not incorporate the threshold in the output value (unthresholded perceptron)</a:t>
            </a:r>
            <a:endParaRPr/>
          </a:p>
          <a:p>
            <a:pPr indent="-228600" lvl="2" marL="1143000" rtl="0" algn="l">
              <a:lnSpc>
                <a:spcPct val="80000"/>
              </a:lnSpc>
              <a:spcBef>
                <a:spcPts val="400"/>
              </a:spcBef>
              <a:spcAft>
                <a:spcPts val="0"/>
              </a:spcAft>
              <a:buClr>
                <a:schemeClr val="dk1"/>
              </a:buClr>
              <a:buSzPts val="2000"/>
              <a:buChar char="•"/>
            </a:pPr>
            <a:r>
              <a:rPr lang="en-US" sz="2000"/>
              <a:t>Wait to update weight until cycle is complete</a:t>
            </a:r>
            <a:endParaRPr/>
          </a:p>
          <a:p>
            <a:pPr indent="-285750" lvl="1" marL="742950" rtl="0" algn="l">
              <a:lnSpc>
                <a:spcPct val="80000"/>
              </a:lnSpc>
              <a:spcBef>
                <a:spcPts val="480"/>
              </a:spcBef>
              <a:spcAft>
                <a:spcPts val="0"/>
              </a:spcAft>
              <a:buClr>
                <a:schemeClr val="dk1"/>
              </a:buClr>
              <a:buSzPts val="2400"/>
              <a:buChar char="–"/>
            </a:pPr>
            <a:r>
              <a:rPr lang="en-US" sz="2400"/>
              <a:t>Converges asymptotically toward the minimum error hypothesis, possibly requiring unbounded time, but converges regardless of whether the training data are linearly separable</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Evolution of the Class Boundary</a:t>
            </a:r>
            <a:endParaRPr/>
          </a:p>
        </p:txBody>
      </p:sp>
      <p:sp>
        <p:nvSpPr>
          <p:cNvPr id="180" name="Google Shape;180;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81" name="Google Shape;181;p26"/>
          <p:cNvPicPr preferRelativeResize="0"/>
          <p:nvPr/>
        </p:nvPicPr>
        <p:blipFill rotWithShape="1">
          <a:blip r:embed="rId3">
            <a:alphaModFix/>
          </a:blip>
          <a:srcRect b="0" l="0" r="0" t="0"/>
          <a:stretch/>
        </p:blipFill>
        <p:spPr>
          <a:xfrm>
            <a:off x="384963" y="1781173"/>
            <a:ext cx="8526727" cy="43449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87" name="Google Shape;187;p27"/>
          <p:cNvPicPr preferRelativeResize="0"/>
          <p:nvPr>
            <p:ph idx="1" type="body"/>
          </p:nvPr>
        </p:nvPicPr>
        <p:blipFill rotWithShape="1">
          <a:blip r:embed="rId3">
            <a:alphaModFix/>
          </a:blip>
          <a:srcRect b="0" l="0" r="0" t="0"/>
          <a:stretch/>
        </p:blipFill>
        <p:spPr>
          <a:xfrm>
            <a:off x="256922" y="274638"/>
            <a:ext cx="8429878" cy="66911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Failure to Linear Separable Class</a:t>
            </a:r>
            <a:endParaRPr/>
          </a:p>
        </p:txBody>
      </p:sp>
      <p:sp>
        <p:nvSpPr>
          <p:cNvPr id="193" name="Google Shape;193;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pic>
        <p:nvPicPr>
          <p:cNvPr id="194" name="Google Shape;194;p28"/>
          <p:cNvPicPr preferRelativeResize="0"/>
          <p:nvPr/>
        </p:nvPicPr>
        <p:blipFill rotWithShape="1">
          <a:blip r:embed="rId3">
            <a:alphaModFix/>
          </a:blip>
          <a:srcRect b="0" l="0" r="0" t="0"/>
          <a:stretch/>
        </p:blipFill>
        <p:spPr>
          <a:xfrm>
            <a:off x="1332965" y="1607713"/>
            <a:ext cx="3086100" cy="3086100"/>
          </a:xfrm>
          <a:prstGeom prst="rect">
            <a:avLst/>
          </a:prstGeom>
          <a:noFill/>
          <a:ln>
            <a:noFill/>
          </a:ln>
        </p:spPr>
      </p:pic>
      <p:grpSp>
        <p:nvGrpSpPr>
          <p:cNvPr id="195" name="Google Shape;195;p28"/>
          <p:cNvGrpSpPr/>
          <p:nvPr/>
        </p:nvGrpSpPr>
        <p:grpSpPr>
          <a:xfrm>
            <a:off x="1369470" y="4761963"/>
            <a:ext cx="6383336" cy="1905000"/>
            <a:chOff x="390682" y="4800600"/>
            <a:chExt cx="6383336" cy="1905000"/>
          </a:xfrm>
        </p:grpSpPr>
        <p:pic>
          <p:nvPicPr>
            <p:cNvPr id="196" name="Google Shape;196;p28"/>
            <p:cNvPicPr preferRelativeResize="0"/>
            <p:nvPr/>
          </p:nvPicPr>
          <p:blipFill rotWithShape="1">
            <a:blip r:embed="rId4">
              <a:alphaModFix/>
            </a:blip>
            <a:srcRect b="0" l="0" r="0" t="0"/>
            <a:stretch/>
          </p:blipFill>
          <p:spPr>
            <a:xfrm>
              <a:off x="390682" y="4800600"/>
              <a:ext cx="3152618" cy="1905000"/>
            </a:xfrm>
            <a:prstGeom prst="rect">
              <a:avLst/>
            </a:prstGeom>
            <a:noFill/>
            <a:ln>
              <a:noFill/>
            </a:ln>
          </p:spPr>
        </p:pic>
        <p:pic>
          <p:nvPicPr>
            <p:cNvPr id="197" name="Google Shape;197;p28"/>
            <p:cNvPicPr preferRelativeResize="0"/>
            <p:nvPr/>
          </p:nvPicPr>
          <p:blipFill rotWithShape="1">
            <a:blip r:embed="rId5">
              <a:alphaModFix/>
            </a:blip>
            <a:srcRect b="0" l="0" r="0" t="0"/>
            <a:stretch/>
          </p:blipFill>
          <p:spPr>
            <a:xfrm>
              <a:off x="3506786" y="4863921"/>
              <a:ext cx="3267232" cy="1828980"/>
            </a:xfrm>
            <a:prstGeom prst="rect">
              <a:avLst/>
            </a:prstGeom>
            <a:noFill/>
            <a:ln>
              <a:noFill/>
            </a:ln>
          </p:spPr>
        </p:pic>
      </p:grpSp>
      <p:pic>
        <p:nvPicPr>
          <p:cNvPr id="198" name="Google Shape;198;p28"/>
          <p:cNvPicPr preferRelativeResize="0"/>
          <p:nvPr/>
        </p:nvPicPr>
        <p:blipFill rotWithShape="1">
          <a:blip r:embed="rId3">
            <a:alphaModFix/>
          </a:blip>
          <a:srcRect b="0" l="0" r="0" t="0"/>
          <a:stretch/>
        </p:blipFill>
        <p:spPr>
          <a:xfrm>
            <a:off x="4795240" y="1605565"/>
            <a:ext cx="3086100" cy="308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1219200" y="2286000"/>
            <a:ext cx="6096000" cy="1752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Representing Boolean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09" name="Google Shape;209;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10" name="Google Shape;210;p30"/>
          <p:cNvPicPr preferRelativeResize="0"/>
          <p:nvPr/>
        </p:nvPicPr>
        <p:blipFill rotWithShape="1">
          <a:blip r:embed="rId3">
            <a:alphaModFix/>
          </a:blip>
          <a:srcRect b="0" l="0" r="0" t="0"/>
          <a:stretch/>
        </p:blipFill>
        <p:spPr>
          <a:xfrm>
            <a:off x="690095" y="421259"/>
            <a:ext cx="7721264" cy="62643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16" name="Google Shape;216;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17" name="Google Shape;217;p31"/>
          <p:cNvPicPr preferRelativeResize="0"/>
          <p:nvPr/>
        </p:nvPicPr>
        <p:blipFill rotWithShape="1">
          <a:blip r:embed="rId3">
            <a:alphaModFix/>
          </a:blip>
          <a:srcRect b="0" l="0" r="0" t="0"/>
          <a:stretch/>
        </p:blipFill>
        <p:spPr>
          <a:xfrm>
            <a:off x="665826" y="381000"/>
            <a:ext cx="7792374" cy="60804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23" name="Google Shape;223;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24" name="Google Shape;224;p32"/>
          <p:cNvPicPr preferRelativeResize="0"/>
          <p:nvPr/>
        </p:nvPicPr>
        <p:blipFill rotWithShape="1">
          <a:blip r:embed="rId3">
            <a:alphaModFix/>
          </a:blip>
          <a:srcRect b="0" l="0" r="0" t="0"/>
          <a:stretch/>
        </p:blipFill>
        <p:spPr>
          <a:xfrm>
            <a:off x="304800" y="381000"/>
            <a:ext cx="8610600" cy="624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Biological Neurons</a:t>
            </a:r>
            <a:endParaRPr/>
          </a:p>
        </p:txBody>
      </p:sp>
      <p:pic>
        <p:nvPicPr>
          <p:cNvPr id="103" name="Google Shape;103;p15"/>
          <p:cNvPicPr preferRelativeResize="0"/>
          <p:nvPr/>
        </p:nvPicPr>
        <p:blipFill rotWithShape="1">
          <a:blip r:embed="rId3">
            <a:alphaModFix/>
          </a:blip>
          <a:srcRect b="0" l="0" r="0" t="0"/>
          <a:stretch/>
        </p:blipFill>
        <p:spPr>
          <a:xfrm>
            <a:off x="381000" y="1828800"/>
            <a:ext cx="8181975" cy="472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230" name="Google Shape;230;p33"/>
          <p:cNvSpPr txBox="1"/>
          <p:nvPr>
            <p:ph idx="1" type="body"/>
          </p:nvPr>
        </p:nvSpPr>
        <p:spPr>
          <a:xfrm>
            <a:off x="228600" y="1066800"/>
            <a:ext cx="8686800" cy="4800600"/>
          </a:xfrm>
          <a:prstGeom prst="rect">
            <a:avLst/>
          </a:prstGeom>
          <a:noFill/>
          <a:ln>
            <a:noFill/>
          </a:ln>
        </p:spPr>
        <p:txBody>
          <a:bodyPr anchorCtr="0" anchor="t" bIns="45700" lIns="91425" spcFirstLastPara="1" rIns="91425" wrap="square" tIns="45700">
            <a:normAutofit/>
          </a:bodyPr>
          <a:lstStyle/>
          <a:p>
            <a:pPr indent="-177800" lvl="0" marL="0" rtl="0" algn="l">
              <a:spcBef>
                <a:spcPts val="0"/>
              </a:spcBef>
              <a:spcAft>
                <a:spcPts val="0"/>
              </a:spcAft>
              <a:buClr>
                <a:schemeClr val="dk1"/>
              </a:buClr>
              <a:buSzPts val="2800"/>
              <a:buChar char="•"/>
            </a:pPr>
            <a:r>
              <a:rPr lang="en-US" sz="2800"/>
              <a:t>What do we do if we need a more complex function?</a:t>
            </a:r>
            <a:endParaRPr/>
          </a:p>
          <a:p>
            <a:pPr indent="-177800" lvl="0" marL="0" rtl="0" algn="l">
              <a:spcBef>
                <a:spcPts val="1120"/>
              </a:spcBef>
              <a:spcAft>
                <a:spcPts val="0"/>
              </a:spcAft>
              <a:buClr>
                <a:schemeClr val="dk1"/>
              </a:buClr>
              <a:buSzPts val="2800"/>
              <a:buChar char="•"/>
            </a:pPr>
            <a:r>
              <a:rPr lang="en-US" sz="2800"/>
              <a:t>Just like Threshold Logic Units, we can also </a:t>
            </a:r>
            <a:r>
              <a:rPr b="1" lang="en-US" sz="2800">
                <a:solidFill>
                  <a:schemeClr val="dk2"/>
                </a:solidFill>
              </a:rPr>
              <a:t>combine</a:t>
            </a:r>
            <a:r>
              <a:rPr lang="en-US" sz="2800">
                <a:solidFill>
                  <a:schemeClr val="dk2"/>
                </a:solidFill>
              </a:rPr>
              <a:t> </a:t>
            </a:r>
            <a:r>
              <a:rPr lang="en-US" sz="2800"/>
              <a:t>multiple artificial neurons to form networks with increased capabilities.</a:t>
            </a:r>
            <a:endParaRPr/>
          </a:p>
          <a:p>
            <a:pPr indent="-177800" lvl="0" marL="0" rtl="0" algn="l">
              <a:spcBef>
                <a:spcPts val="1120"/>
              </a:spcBef>
              <a:spcAft>
                <a:spcPts val="0"/>
              </a:spcAft>
              <a:buClr>
                <a:schemeClr val="dk1"/>
              </a:buClr>
              <a:buSzPts val="2800"/>
              <a:buChar char="•"/>
            </a:pPr>
            <a:r>
              <a:rPr lang="en-US" sz="2800"/>
              <a:t>For example, we can build a two-layer network with any number of neurons in the first layer giving input to a single neuron in the second layer.</a:t>
            </a:r>
            <a:endParaRPr/>
          </a:p>
          <a:p>
            <a:pPr indent="-177800" lvl="0" marL="0" rtl="0" algn="l">
              <a:spcBef>
                <a:spcPts val="1120"/>
              </a:spcBef>
              <a:spcAft>
                <a:spcPts val="0"/>
              </a:spcAft>
              <a:buClr>
                <a:schemeClr val="dk1"/>
              </a:buClr>
              <a:buSzPts val="2800"/>
              <a:buChar char="•"/>
            </a:pPr>
            <a:r>
              <a:rPr lang="en-US" sz="2800"/>
              <a:t>The neuron in the second layer could, for example, implement an AND function.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anim calcmode="lin" valueType="num">
                                      <p:cBhvr additive="base">
                                        <p:cTn dur="500"/>
                                        <p:tgtEl>
                                          <p:spTgt spid="23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anim calcmode="lin" valueType="num">
                                      <p:cBhvr additive="base">
                                        <p:cTn dur="500"/>
                                        <p:tgtEl>
                                          <p:spTgt spid="23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0">
                                            <p:txEl>
                                              <p:pRg end="2" st="2"/>
                                            </p:txEl>
                                          </p:spTgt>
                                        </p:tgtEl>
                                        <p:attrNameLst>
                                          <p:attrName>style.visibility</p:attrName>
                                        </p:attrNameLst>
                                      </p:cBhvr>
                                      <p:to>
                                        <p:strVal val="visible"/>
                                      </p:to>
                                    </p:set>
                                    <p:anim calcmode="lin" valueType="num">
                                      <p:cBhvr additive="base">
                                        <p:cTn dur="500"/>
                                        <p:tgtEl>
                                          <p:spTgt spid="23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0">
                                            <p:txEl>
                                              <p:pRg end="3" st="3"/>
                                            </p:txEl>
                                          </p:spTgt>
                                        </p:tgtEl>
                                        <p:attrNameLst>
                                          <p:attrName>style.visibility</p:attrName>
                                        </p:attrNameLst>
                                      </p:cBhvr>
                                      <p:to>
                                        <p:strVal val="visible"/>
                                      </p:to>
                                    </p:set>
                                    <p:anim calcmode="lin" valueType="num">
                                      <p:cBhvr additive="base">
                                        <p:cTn dur="500"/>
                                        <p:tgtEl>
                                          <p:spTgt spid="23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236" name="Google Shape;236;p34"/>
          <p:cNvSpPr txBox="1"/>
          <p:nvPr>
            <p:ph idx="1" type="body"/>
          </p:nvPr>
        </p:nvSpPr>
        <p:spPr>
          <a:xfrm>
            <a:off x="152400" y="5638800"/>
            <a:ext cx="8686800" cy="685800"/>
          </a:xfrm>
          <a:prstGeom prst="rect">
            <a:avLst/>
          </a:prstGeom>
          <a:noFill/>
          <a:ln>
            <a:noFill/>
          </a:ln>
        </p:spPr>
        <p:txBody>
          <a:bodyPr anchorCtr="0" anchor="t" bIns="45700" lIns="91425" spcFirstLastPara="1" rIns="91425" wrap="square" tIns="45700">
            <a:normAutofit/>
          </a:bodyPr>
          <a:lstStyle/>
          <a:p>
            <a:pPr indent="-177800" lvl="0" marL="0" rtl="0" algn="l">
              <a:spcBef>
                <a:spcPts val="0"/>
              </a:spcBef>
              <a:spcAft>
                <a:spcPts val="0"/>
              </a:spcAft>
              <a:buClr>
                <a:schemeClr val="dk1"/>
              </a:buClr>
              <a:buSzPts val="2800"/>
              <a:buChar char="•"/>
            </a:pPr>
            <a:r>
              <a:rPr lang="en-US" sz="2800"/>
              <a:t>What kind of function can such a network realize?</a:t>
            </a:r>
            <a:endParaRPr/>
          </a:p>
        </p:txBody>
      </p:sp>
      <p:grpSp>
        <p:nvGrpSpPr>
          <p:cNvPr id="237" name="Google Shape;237;p34"/>
          <p:cNvGrpSpPr/>
          <p:nvPr/>
        </p:nvGrpSpPr>
        <p:grpSpPr>
          <a:xfrm>
            <a:off x="2286000" y="838200"/>
            <a:ext cx="5105400" cy="4648200"/>
            <a:chOff x="1440" y="528"/>
            <a:chExt cx="3216" cy="2928"/>
          </a:xfrm>
        </p:grpSpPr>
        <p:grpSp>
          <p:nvGrpSpPr>
            <p:cNvPr id="238" name="Google Shape;238;p34"/>
            <p:cNvGrpSpPr/>
            <p:nvPr/>
          </p:nvGrpSpPr>
          <p:grpSpPr>
            <a:xfrm>
              <a:off x="1440" y="528"/>
              <a:ext cx="2736" cy="2928"/>
              <a:chOff x="672" y="528"/>
              <a:chExt cx="2736" cy="2928"/>
            </a:xfrm>
          </p:grpSpPr>
          <p:grpSp>
            <p:nvGrpSpPr>
              <p:cNvPr id="239" name="Google Shape;239;p34"/>
              <p:cNvGrpSpPr/>
              <p:nvPr/>
            </p:nvGrpSpPr>
            <p:grpSpPr>
              <a:xfrm>
                <a:off x="672" y="528"/>
                <a:ext cx="864" cy="816"/>
                <a:chOff x="672" y="528"/>
                <a:chExt cx="864" cy="816"/>
              </a:xfrm>
            </p:grpSpPr>
            <p:sp>
              <p:nvSpPr>
                <p:cNvPr id="240" name="Google Shape;240;p34"/>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241" name="Google Shape;241;p34"/>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242" name="Google Shape;242;p34"/>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243" name="Google Shape;243;p34"/>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244" name="Google Shape;244;p34"/>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grpSp>
            <p:nvGrpSpPr>
              <p:cNvPr id="245" name="Google Shape;245;p34"/>
              <p:cNvGrpSpPr/>
              <p:nvPr/>
            </p:nvGrpSpPr>
            <p:grpSpPr>
              <a:xfrm>
                <a:off x="672" y="1344"/>
                <a:ext cx="864" cy="816"/>
                <a:chOff x="672" y="528"/>
                <a:chExt cx="864" cy="816"/>
              </a:xfrm>
            </p:grpSpPr>
            <p:sp>
              <p:nvSpPr>
                <p:cNvPr id="246" name="Google Shape;246;p34"/>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247" name="Google Shape;247;p34"/>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248" name="Google Shape;248;p34"/>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249" name="Google Shape;249;p34"/>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250" name="Google Shape;250;p34"/>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grpSp>
            <p:nvGrpSpPr>
              <p:cNvPr id="251" name="Google Shape;251;p34"/>
              <p:cNvGrpSpPr/>
              <p:nvPr/>
            </p:nvGrpSpPr>
            <p:grpSpPr>
              <a:xfrm>
                <a:off x="672" y="2640"/>
                <a:ext cx="864" cy="816"/>
                <a:chOff x="672" y="528"/>
                <a:chExt cx="864" cy="816"/>
              </a:xfrm>
            </p:grpSpPr>
            <p:sp>
              <p:nvSpPr>
                <p:cNvPr id="252" name="Google Shape;252;p34"/>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253" name="Google Shape;253;p34"/>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254" name="Google Shape;254;p34"/>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255" name="Google Shape;255;p34"/>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256" name="Google Shape;256;p34"/>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sp>
            <p:nvSpPr>
              <p:cNvPr id="257" name="Google Shape;257;p34"/>
              <p:cNvSpPr/>
              <p:nvPr/>
            </p:nvSpPr>
            <p:spPr>
              <a:xfrm>
                <a:off x="1056" y="2208"/>
                <a:ext cx="672" cy="528"/>
              </a:xfrm>
              <a:prstGeom prst="rect">
                <a:avLst/>
              </a:prstGeom>
              <a:noFill/>
              <a:ln>
                <a:noFill/>
              </a:ln>
            </p:spPr>
            <p:txBody>
              <a:bodyPr anchorCtr="0" anchor="t" bIns="45700" lIns="91425" spcFirstLastPara="1" rIns="91425" wrap="square" tIns="45700">
                <a:noAutofit/>
              </a:bodyPr>
              <a:lstStyle/>
              <a:p>
                <a:pPr indent="0" lvl="0" marL="0" marR="0" rtl="0" algn="l">
                  <a:lnSpc>
                    <a:spcPct val="10000"/>
                  </a:lnSpc>
                  <a:spcBef>
                    <a:spcPts val="0"/>
                  </a:spcBef>
                  <a:spcAft>
                    <a:spcPts val="0"/>
                  </a:spcAft>
                  <a:buNone/>
                </a:pPr>
                <a:r>
                  <a:rPr b="0" i="0" lang="en-US" sz="1800" u="none" cap="none" strike="noStrike">
                    <a:solidFill>
                      <a:schemeClr val="dk1"/>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chemeClr val="dk1"/>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chemeClr val="dk1"/>
                    </a:solidFill>
                    <a:latin typeface="Arial"/>
                    <a:ea typeface="Arial"/>
                    <a:cs typeface="Arial"/>
                    <a:sym typeface="Arial"/>
                  </a:rPr>
                  <a:t>.</a:t>
                </a:r>
                <a:endParaRPr/>
              </a:p>
            </p:txBody>
          </p:sp>
          <p:sp>
            <p:nvSpPr>
              <p:cNvPr id="258" name="Google Shape;258;p34"/>
              <p:cNvSpPr/>
              <p:nvPr/>
            </p:nvSpPr>
            <p:spPr>
              <a:xfrm>
                <a:off x="2688" y="1872"/>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259" name="Google Shape;259;p34"/>
              <p:cNvCxnSpPr/>
              <p:nvPr/>
            </p:nvCxnSpPr>
            <p:spPr>
              <a:xfrm>
                <a:off x="1536" y="960"/>
                <a:ext cx="1200" cy="960"/>
              </a:xfrm>
              <a:prstGeom prst="straightConnector1">
                <a:avLst/>
              </a:prstGeom>
              <a:noFill/>
              <a:ln cap="flat" cmpd="sng" w="28575">
                <a:solidFill>
                  <a:srgbClr val="FF3300"/>
                </a:solidFill>
                <a:prstDash val="solid"/>
                <a:round/>
                <a:headEnd len="med" w="med" type="none"/>
                <a:tailEnd len="med" w="med" type="none"/>
              </a:ln>
            </p:spPr>
          </p:cxnSp>
          <p:cxnSp>
            <p:nvCxnSpPr>
              <p:cNvPr id="260" name="Google Shape;260;p34"/>
              <p:cNvCxnSpPr/>
              <p:nvPr/>
            </p:nvCxnSpPr>
            <p:spPr>
              <a:xfrm>
                <a:off x="1536" y="1776"/>
                <a:ext cx="1152" cy="240"/>
              </a:xfrm>
              <a:prstGeom prst="straightConnector1">
                <a:avLst/>
              </a:prstGeom>
              <a:noFill/>
              <a:ln cap="flat" cmpd="sng" w="28575">
                <a:solidFill>
                  <a:srgbClr val="FF3300"/>
                </a:solidFill>
                <a:prstDash val="solid"/>
                <a:round/>
                <a:headEnd len="med" w="med" type="none"/>
                <a:tailEnd len="med" w="med" type="none"/>
              </a:ln>
            </p:spPr>
          </p:cxnSp>
          <p:cxnSp>
            <p:nvCxnSpPr>
              <p:cNvPr id="261" name="Google Shape;261;p34"/>
              <p:cNvCxnSpPr/>
              <p:nvPr/>
            </p:nvCxnSpPr>
            <p:spPr>
              <a:xfrm flipH="1" rot="10800000">
                <a:off x="1536" y="2064"/>
                <a:ext cx="1152" cy="336"/>
              </a:xfrm>
              <a:prstGeom prst="straightConnector1">
                <a:avLst/>
              </a:prstGeom>
              <a:noFill/>
              <a:ln cap="flat" cmpd="sng" w="28575">
                <a:solidFill>
                  <a:srgbClr val="FF3300"/>
                </a:solidFill>
                <a:prstDash val="dash"/>
                <a:round/>
                <a:headEnd len="med" w="med" type="none"/>
                <a:tailEnd len="med" w="med" type="none"/>
              </a:ln>
            </p:spPr>
          </p:cxnSp>
          <p:cxnSp>
            <p:nvCxnSpPr>
              <p:cNvPr id="262" name="Google Shape;262;p34"/>
              <p:cNvCxnSpPr/>
              <p:nvPr/>
            </p:nvCxnSpPr>
            <p:spPr>
              <a:xfrm flipH="1" rot="10800000">
                <a:off x="1536" y="2123"/>
                <a:ext cx="1197" cy="901"/>
              </a:xfrm>
              <a:prstGeom prst="straightConnector1">
                <a:avLst/>
              </a:prstGeom>
              <a:noFill/>
              <a:ln cap="flat" cmpd="sng" w="28575">
                <a:solidFill>
                  <a:srgbClr val="FF3300"/>
                </a:solidFill>
                <a:prstDash val="solid"/>
                <a:round/>
                <a:headEnd len="med" w="med" type="none"/>
                <a:tailEnd len="med" w="med" type="none"/>
              </a:ln>
            </p:spPr>
          </p:cxnSp>
          <p:cxnSp>
            <p:nvCxnSpPr>
              <p:cNvPr id="263" name="Google Shape;263;p34"/>
              <p:cNvCxnSpPr/>
              <p:nvPr/>
            </p:nvCxnSpPr>
            <p:spPr>
              <a:xfrm>
                <a:off x="2976" y="2016"/>
                <a:ext cx="432" cy="0"/>
              </a:xfrm>
              <a:prstGeom prst="straightConnector1">
                <a:avLst/>
              </a:prstGeom>
              <a:noFill/>
              <a:ln cap="flat" cmpd="sng" w="28575">
                <a:solidFill>
                  <a:srgbClr val="FF3300"/>
                </a:solidFill>
                <a:prstDash val="solid"/>
                <a:round/>
                <a:headEnd len="med" w="med" type="none"/>
                <a:tailEnd len="med" w="med" type="triangle"/>
              </a:ln>
            </p:spPr>
          </p:cxnSp>
        </p:grpSp>
        <p:sp>
          <p:nvSpPr>
            <p:cNvPr id="264" name="Google Shape;264;p34"/>
            <p:cNvSpPr/>
            <p:nvPr/>
          </p:nvSpPr>
          <p:spPr>
            <a:xfrm>
              <a:off x="4224" y="1872"/>
              <a:ext cx="432" cy="3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i</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500"/>
                                        <p:tgtEl>
                                          <p:spTgt spid="2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anim calcmode="lin" valueType="num">
                                      <p:cBhvr additive="base">
                                        <p:cTn dur="500"/>
                                        <p:tgtEl>
                                          <p:spTgt spid="23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270" name="Google Shape;270;p35"/>
          <p:cNvSpPr txBox="1"/>
          <p:nvPr>
            <p:ph idx="1" type="body"/>
          </p:nvPr>
        </p:nvSpPr>
        <p:spPr>
          <a:xfrm>
            <a:off x="152400" y="914400"/>
            <a:ext cx="8686800" cy="1219200"/>
          </a:xfrm>
          <a:prstGeom prst="rect">
            <a:avLst/>
          </a:prstGeom>
          <a:noFill/>
          <a:ln>
            <a:noFill/>
          </a:ln>
        </p:spPr>
        <p:txBody>
          <a:bodyPr anchorCtr="0" anchor="t" bIns="45700" lIns="91425" spcFirstLastPara="1" rIns="91425" wrap="square" tIns="45700">
            <a:normAutofit/>
          </a:bodyPr>
          <a:lstStyle/>
          <a:p>
            <a:pPr indent="-152400" lvl="0" marL="0" rtl="0" algn="l">
              <a:spcBef>
                <a:spcPts val="0"/>
              </a:spcBef>
              <a:spcAft>
                <a:spcPts val="0"/>
              </a:spcAft>
              <a:buClr>
                <a:schemeClr val="dk1"/>
              </a:buClr>
              <a:buSzPts val="2400"/>
              <a:buChar char="•"/>
            </a:pPr>
            <a:r>
              <a:rPr lang="en-US" sz="2400"/>
              <a:t>Assume that the dotted lines in the diagram represent the input-dividing lines implemented by the neurons in the first layer:</a:t>
            </a:r>
            <a:endParaRPr/>
          </a:p>
        </p:txBody>
      </p:sp>
      <p:cxnSp>
        <p:nvCxnSpPr>
          <p:cNvPr id="271" name="Google Shape;271;p35"/>
          <p:cNvCxnSpPr/>
          <p:nvPr/>
        </p:nvCxnSpPr>
        <p:spPr>
          <a:xfrm>
            <a:off x="2286000" y="3048000"/>
            <a:ext cx="2971800" cy="1905000"/>
          </a:xfrm>
          <a:prstGeom prst="straightConnector1">
            <a:avLst/>
          </a:prstGeom>
          <a:noFill/>
          <a:ln cap="flat" cmpd="sng" w="28575">
            <a:solidFill>
              <a:srgbClr val="00FFFF"/>
            </a:solidFill>
            <a:prstDash val="dash"/>
            <a:round/>
            <a:headEnd len="med" w="med" type="none"/>
            <a:tailEnd len="med" w="med" type="none"/>
          </a:ln>
        </p:spPr>
      </p:cxnSp>
      <p:cxnSp>
        <p:nvCxnSpPr>
          <p:cNvPr id="272" name="Google Shape;272;p35"/>
          <p:cNvCxnSpPr/>
          <p:nvPr/>
        </p:nvCxnSpPr>
        <p:spPr>
          <a:xfrm flipH="1" rot="10800000">
            <a:off x="1905000" y="2057400"/>
            <a:ext cx="3733800" cy="1828800"/>
          </a:xfrm>
          <a:prstGeom prst="straightConnector1">
            <a:avLst/>
          </a:prstGeom>
          <a:noFill/>
          <a:ln cap="flat" cmpd="sng" w="28575">
            <a:solidFill>
              <a:srgbClr val="00FFFF"/>
            </a:solidFill>
            <a:prstDash val="dash"/>
            <a:round/>
            <a:headEnd len="med" w="med" type="none"/>
            <a:tailEnd len="med" w="med" type="none"/>
          </a:ln>
        </p:spPr>
      </p:cxnSp>
      <p:cxnSp>
        <p:nvCxnSpPr>
          <p:cNvPr id="273" name="Google Shape;273;p35"/>
          <p:cNvCxnSpPr/>
          <p:nvPr/>
        </p:nvCxnSpPr>
        <p:spPr>
          <a:xfrm>
            <a:off x="4953000" y="1981200"/>
            <a:ext cx="762000" cy="3124200"/>
          </a:xfrm>
          <a:prstGeom prst="straightConnector1">
            <a:avLst/>
          </a:prstGeom>
          <a:noFill/>
          <a:ln cap="flat" cmpd="sng" w="28575">
            <a:solidFill>
              <a:srgbClr val="00FFFF"/>
            </a:solidFill>
            <a:prstDash val="dash"/>
            <a:round/>
            <a:headEnd len="med" w="med" type="none"/>
            <a:tailEnd len="med" w="med" type="none"/>
          </a:ln>
        </p:spPr>
      </p:cxnSp>
      <p:cxnSp>
        <p:nvCxnSpPr>
          <p:cNvPr id="274" name="Google Shape;274;p35"/>
          <p:cNvCxnSpPr/>
          <p:nvPr/>
        </p:nvCxnSpPr>
        <p:spPr>
          <a:xfrm flipH="1">
            <a:off x="3352800" y="2819400"/>
            <a:ext cx="2438400" cy="2057400"/>
          </a:xfrm>
          <a:prstGeom prst="straightConnector1">
            <a:avLst/>
          </a:prstGeom>
          <a:noFill/>
          <a:ln cap="flat" cmpd="sng" w="28575">
            <a:solidFill>
              <a:srgbClr val="00FFFF"/>
            </a:solidFill>
            <a:prstDash val="dash"/>
            <a:round/>
            <a:headEnd len="med" w="med" type="none"/>
            <a:tailEnd len="med" w="med" type="none"/>
          </a:ln>
        </p:spPr>
      </p:cxnSp>
      <p:grpSp>
        <p:nvGrpSpPr>
          <p:cNvPr id="275" name="Google Shape;275;p35"/>
          <p:cNvGrpSpPr/>
          <p:nvPr/>
        </p:nvGrpSpPr>
        <p:grpSpPr>
          <a:xfrm>
            <a:off x="1295400" y="2209800"/>
            <a:ext cx="6248400" cy="2743200"/>
            <a:chOff x="816" y="1392"/>
            <a:chExt cx="3936" cy="1728"/>
          </a:xfrm>
        </p:grpSpPr>
        <p:grpSp>
          <p:nvGrpSpPr>
            <p:cNvPr id="276" name="Google Shape;276;p35"/>
            <p:cNvGrpSpPr/>
            <p:nvPr/>
          </p:nvGrpSpPr>
          <p:grpSpPr>
            <a:xfrm>
              <a:off x="1248" y="1392"/>
              <a:ext cx="2976" cy="1728"/>
              <a:chOff x="912" y="1344"/>
              <a:chExt cx="2976" cy="1728"/>
            </a:xfrm>
          </p:grpSpPr>
          <p:cxnSp>
            <p:nvCxnSpPr>
              <p:cNvPr id="277" name="Google Shape;277;p35"/>
              <p:cNvCxnSpPr/>
              <p:nvPr/>
            </p:nvCxnSpPr>
            <p:spPr>
              <a:xfrm rot="10800000">
                <a:off x="1344" y="1344"/>
                <a:ext cx="0" cy="1728"/>
              </a:xfrm>
              <a:prstGeom prst="straightConnector1">
                <a:avLst/>
              </a:prstGeom>
              <a:noFill/>
              <a:ln cap="flat" cmpd="sng" w="28575">
                <a:solidFill>
                  <a:srgbClr val="66FF33"/>
                </a:solidFill>
                <a:prstDash val="solid"/>
                <a:round/>
                <a:headEnd len="med" w="med" type="none"/>
                <a:tailEnd len="med" w="med" type="triangle"/>
              </a:ln>
            </p:spPr>
          </p:cxnSp>
          <p:cxnSp>
            <p:nvCxnSpPr>
              <p:cNvPr id="278" name="Google Shape;278;p35"/>
              <p:cNvCxnSpPr/>
              <p:nvPr/>
            </p:nvCxnSpPr>
            <p:spPr>
              <a:xfrm>
                <a:off x="912" y="2688"/>
                <a:ext cx="2976" cy="0"/>
              </a:xfrm>
              <a:prstGeom prst="straightConnector1">
                <a:avLst/>
              </a:prstGeom>
              <a:noFill/>
              <a:ln cap="flat" cmpd="sng" w="28575">
                <a:solidFill>
                  <a:srgbClr val="66FF33"/>
                </a:solidFill>
                <a:prstDash val="solid"/>
                <a:round/>
                <a:headEnd len="med" w="med" type="none"/>
                <a:tailEnd len="med" w="med" type="triangle"/>
              </a:ln>
            </p:spPr>
          </p:cxnSp>
        </p:grpSp>
        <p:sp>
          <p:nvSpPr>
            <p:cNvPr id="279" name="Google Shape;279;p35"/>
            <p:cNvSpPr/>
            <p:nvPr/>
          </p:nvSpPr>
          <p:spPr>
            <a:xfrm>
              <a:off x="3936" y="2784"/>
              <a:ext cx="816"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1</a:t>
              </a:r>
              <a:r>
                <a:rPr b="0" baseline="30000" i="0" lang="en-US" sz="2000" u="none" cap="none" strike="noStrike">
                  <a:solidFill>
                    <a:schemeClr val="dk1"/>
                  </a:solidFill>
                  <a:latin typeface="Arial"/>
                  <a:ea typeface="Arial"/>
                  <a:cs typeface="Arial"/>
                  <a:sym typeface="Arial"/>
                </a:rPr>
                <a:t>st</a:t>
              </a:r>
              <a:r>
                <a:rPr b="0" i="0" lang="en-US" sz="2000" u="none" cap="none" strike="noStrike">
                  <a:solidFill>
                    <a:schemeClr val="dk1"/>
                  </a:solidFill>
                  <a:latin typeface="Arial"/>
                  <a:ea typeface="Arial"/>
                  <a:cs typeface="Arial"/>
                  <a:sym typeface="Arial"/>
                </a:rPr>
                <a:t> comp.</a:t>
              </a:r>
              <a:endParaRPr/>
            </a:p>
          </p:txBody>
        </p:sp>
        <p:sp>
          <p:nvSpPr>
            <p:cNvPr id="280" name="Google Shape;280;p35"/>
            <p:cNvSpPr/>
            <p:nvPr/>
          </p:nvSpPr>
          <p:spPr>
            <a:xfrm>
              <a:off x="816" y="1440"/>
              <a:ext cx="816"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2</a:t>
              </a:r>
              <a:r>
                <a:rPr b="0" baseline="30000" i="0" lang="en-US" sz="2000" u="none" cap="none" strike="noStrike">
                  <a:solidFill>
                    <a:schemeClr val="dk1"/>
                  </a:solidFill>
                  <a:latin typeface="Arial"/>
                  <a:ea typeface="Arial"/>
                  <a:cs typeface="Arial"/>
                  <a:sym typeface="Arial"/>
                </a:rPr>
                <a:t>nd</a:t>
              </a:r>
              <a:r>
                <a:rPr b="0" i="0" lang="en-US" sz="2000" u="none" cap="none" strike="noStrike">
                  <a:solidFill>
                    <a:schemeClr val="dk1"/>
                  </a:solidFill>
                  <a:latin typeface="Arial"/>
                  <a:ea typeface="Arial"/>
                  <a:cs typeface="Arial"/>
                  <a:sym typeface="Arial"/>
                </a:rPr>
                <a:t> comp.</a:t>
              </a:r>
              <a:endParaRPr/>
            </a:p>
          </p:txBody>
        </p:sp>
      </p:grpSp>
      <p:sp>
        <p:nvSpPr>
          <p:cNvPr id="281" name="Google Shape;281;p35"/>
          <p:cNvSpPr/>
          <p:nvPr/>
        </p:nvSpPr>
        <p:spPr>
          <a:xfrm>
            <a:off x="2895600" y="2403475"/>
            <a:ext cx="2335213" cy="1785938"/>
          </a:xfrm>
          <a:custGeom>
            <a:rect b="b" l="l" r="r" t="t"/>
            <a:pathLst>
              <a:path extrusionOk="0" h="1125" w="1471">
                <a:moveTo>
                  <a:pt x="0" y="646"/>
                </a:moveTo>
                <a:lnTo>
                  <a:pt x="768" y="1125"/>
                </a:lnTo>
                <a:lnTo>
                  <a:pt x="1471" y="542"/>
                </a:lnTo>
                <a:lnTo>
                  <a:pt x="1344" y="0"/>
                </a:lnTo>
                <a:lnTo>
                  <a:pt x="0" y="646"/>
                </a:lnTo>
                <a:close/>
              </a:path>
            </a:pathLst>
          </a:custGeom>
          <a:solidFill>
            <a:srgbClr val="FF3300"/>
          </a:solidFill>
          <a:ln cap="flat" cmpd="sng" w="2857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82" name="Google Shape;282;p35"/>
          <p:cNvSpPr/>
          <p:nvPr/>
        </p:nvSpPr>
        <p:spPr>
          <a:xfrm>
            <a:off x="152400" y="5257800"/>
            <a:ext cx="8686800" cy="99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Then, for example, the second-layer neuron could output 1 if the input is within a </a:t>
            </a:r>
            <a:r>
              <a:rPr b="1" i="0" lang="en-US" sz="2400" u="none" cap="none" strike="noStrike">
                <a:solidFill>
                  <a:schemeClr val="dk2"/>
                </a:solidFill>
                <a:latin typeface="Arial"/>
                <a:ea typeface="Arial"/>
                <a:cs typeface="Arial"/>
                <a:sym typeface="Arial"/>
              </a:rPr>
              <a:t>polygon</a:t>
            </a:r>
            <a:r>
              <a:rPr b="0" i="0" lang="en-US" sz="2400" u="none" cap="none" strike="noStrike">
                <a:solidFill>
                  <a:schemeClr val="dk1"/>
                </a:solidFill>
                <a:latin typeface="Arial"/>
                <a:ea typeface="Arial"/>
                <a:cs typeface="Arial"/>
                <a:sym typeface="Arial"/>
              </a:rPr>
              <a:t>, and 0 otherwise.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 calcmode="lin" valueType="num">
                                      <p:cBhvr additive="base">
                                        <p:cTn dur="500"/>
                                        <p:tgtEl>
                                          <p:spTgt spid="27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500"/>
                                        <p:tgtEl>
                                          <p:spTgt spid="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500"/>
                                        <p:tgtEl>
                                          <p:spTgt spid="2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500"/>
                                        <p:tgtEl>
                                          <p:spTgt spid="281"/>
                                        </p:tgtEl>
                                        <p:attrNameLst>
                                          <p:attrName>ppt_w</p:attrName>
                                        </p:attrNameLst>
                                      </p:cBhvr>
                                      <p:tavLst>
                                        <p:tav fmla="" tm="0">
                                          <p:val>
                                            <p:strVal val="0"/>
                                          </p:val>
                                        </p:tav>
                                        <p:tav fmla="" tm="100000">
                                          <p:val>
                                            <p:strVal val="#ppt_w"/>
                                          </p:val>
                                        </p:tav>
                                      </p:tavLst>
                                    </p:anim>
                                    <p:anim calcmode="lin" valueType="num">
                                      <p:cBhvr additive="base">
                                        <p:cTn dur="500"/>
                                        <p:tgtEl>
                                          <p:spTgt spid="2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288" name="Google Shape;288;p36"/>
          <p:cNvSpPr txBox="1"/>
          <p:nvPr>
            <p:ph idx="1" type="body"/>
          </p:nvPr>
        </p:nvSpPr>
        <p:spPr>
          <a:xfrm>
            <a:off x="228600" y="1066800"/>
            <a:ext cx="8686800" cy="4800600"/>
          </a:xfrm>
          <a:prstGeom prst="rect">
            <a:avLst/>
          </a:prstGeom>
          <a:noFill/>
          <a:ln>
            <a:noFill/>
          </a:ln>
        </p:spPr>
        <p:txBody>
          <a:bodyPr anchorCtr="0" anchor="t" bIns="45700" lIns="91425" spcFirstLastPara="1" rIns="91425" wrap="square" tIns="45700">
            <a:normAutofit/>
          </a:bodyPr>
          <a:lstStyle/>
          <a:p>
            <a:pPr indent="-177800" lvl="0" marL="0" rtl="0" algn="l">
              <a:lnSpc>
                <a:spcPct val="90000"/>
              </a:lnSpc>
              <a:spcBef>
                <a:spcPts val="0"/>
              </a:spcBef>
              <a:spcAft>
                <a:spcPts val="0"/>
              </a:spcAft>
              <a:buClr>
                <a:schemeClr val="dk1"/>
              </a:buClr>
              <a:buSzPts val="2800"/>
              <a:buChar char="•"/>
            </a:pPr>
            <a:r>
              <a:rPr lang="en-US" sz="2800"/>
              <a:t>However, we still may want to implement functions that are more complex than that.</a:t>
            </a:r>
            <a:endParaRPr/>
          </a:p>
          <a:p>
            <a:pPr indent="-177800" lvl="0" marL="0" rtl="0" algn="l">
              <a:lnSpc>
                <a:spcPct val="90000"/>
              </a:lnSpc>
              <a:spcBef>
                <a:spcPts val="1120"/>
              </a:spcBef>
              <a:spcAft>
                <a:spcPts val="0"/>
              </a:spcAft>
              <a:buClr>
                <a:schemeClr val="dk1"/>
              </a:buClr>
              <a:buSzPts val="2800"/>
              <a:buChar char="•"/>
            </a:pPr>
            <a:r>
              <a:rPr lang="en-US" sz="2800"/>
              <a:t>An obvious idea is to extend our network even further.</a:t>
            </a:r>
            <a:endParaRPr/>
          </a:p>
          <a:p>
            <a:pPr indent="-177800" lvl="0" marL="0" rtl="0" algn="l">
              <a:lnSpc>
                <a:spcPct val="90000"/>
              </a:lnSpc>
              <a:spcBef>
                <a:spcPts val="1120"/>
              </a:spcBef>
              <a:spcAft>
                <a:spcPts val="0"/>
              </a:spcAft>
              <a:buClr>
                <a:schemeClr val="dk1"/>
              </a:buClr>
              <a:buSzPts val="2800"/>
              <a:buChar char="•"/>
            </a:pPr>
            <a:r>
              <a:rPr lang="en-US" sz="2800"/>
              <a:t>Let us build a network that has </a:t>
            </a:r>
            <a:r>
              <a:rPr b="1" lang="en-US" sz="2800">
                <a:solidFill>
                  <a:schemeClr val="dk2"/>
                </a:solidFill>
              </a:rPr>
              <a:t>three layers</a:t>
            </a:r>
            <a:r>
              <a:rPr lang="en-US" sz="2800"/>
              <a:t>, with arbitrary numbers of neurons in the first and second layers and one neuron in the third layer.</a:t>
            </a:r>
            <a:endParaRPr/>
          </a:p>
          <a:p>
            <a:pPr indent="-177800" lvl="0" marL="0" rtl="0" algn="l">
              <a:lnSpc>
                <a:spcPct val="90000"/>
              </a:lnSpc>
              <a:spcBef>
                <a:spcPts val="1120"/>
              </a:spcBef>
              <a:spcAft>
                <a:spcPts val="0"/>
              </a:spcAft>
              <a:buClr>
                <a:schemeClr val="dk1"/>
              </a:buClr>
              <a:buSzPts val="2800"/>
              <a:buChar char="•"/>
            </a:pPr>
            <a:r>
              <a:rPr lang="en-US" sz="2800"/>
              <a:t>The first and second layers are </a:t>
            </a:r>
            <a:r>
              <a:rPr b="1" lang="en-US" sz="2800">
                <a:solidFill>
                  <a:schemeClr val="dk2"/>
                </a:solidFill>
              </a:rPr>
              <a:t>completely connected</a:t>
            </a:r>
            <a:r>
              <a:rPr lang="en-US" sz="2800"/>
              <a:t>, that is, each neuron in the first layer sends its output to every neuron in the second layer.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 calcmode="lin" valueType="num">
                                      <p:cBhvr additive="base">
                                        <p:cTn dur="500"/>
                                        <p:tgtEl>
                                          <p:spTgt spid="28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 calcmode="lin" valueType="num">
                                      <p:cBhvr additive="base">
                                        <p:cTn dur="500"/>
                                        <p:tgtEl>
                                          <p:spTgt spid="28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 calcmode="lin" valueType="num">
                                      <p:cBhvr additive="base">
                                        <p:cTn dur="500"/>
                                        <p:tgtEl>
                                          <p:spTgt spid="28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anim calcmode="lin" valueType="num">
                                      <p:cBhvr additive="base">
                                        <p:cTn dur="500"/>
                                        <p:tgtEl>
                                          <p:spTgt spid="28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294" name="Google Shape;294;p37"/>
          <p:cNvSpPr txBox="1"/>
          <p:nvPr>
            <p:ph idx="1" type="body"/>
          </p:nvPr>
        </p:nvSpPr>
        <p:spPr>
          <a:xfrm>
            <a:off x="457200" y="5638800"/>
            <a:ext cx="8686800" cy="685800"/>
          </a:xfrm>
          <a:prstGeom prst="rect">
            <a:avLst/>
          </a:prstGeom>
          <a:noFill/>
          <a:ln>
            <a:noFill/>
          </a:ln>
        </p:spPr>
        <p:txBody>
          <a:bodyPr anchorCtr="0" anchor="t" bIns="45700" lIns="91425" spcFirstLastPara="1" rIns="91425" wrap="square" tIns="45700">
            <a:normAutofit/>
          </a:bodyPr>
          <a:lstStyle/>
          <a:p>
            <a:pPr indent="-152400" lvl="0" marL="0" rtl="0" algn="l">
              <a:spcBef>
                <a:spcPts val="0"/>
              </a:spcBef>
              <a:spcAft>
                <a:spcPts val="0"/>
              </a:spcAft>
              <a:buClr>
                <a:schemeClr val="dk1"/>
              </a:buClr>
              <a:buSzPts val="2400"/>
              <a:buChar char="•"/>
            </a:pPr>
            <a:r>
              <a:rPr lang="en-US" sz="2400"/>
              <a:t>What type of function can a three-layer network realize?</a:t>
            </a:r>
            <a:endParaRPr/>
          </a:p>
        </p:txBody>
      </p:sp>
      <p:grpSp>
        <p:nvGrpSpPr>
          <p:cNvPr id="295" name="Google Shape;295;p37"/>
          <p:cNvGrpSpPr/>
          <p:nvPr/>
        </p:nvGrpSpPr>
        <p:grpSpPr>
          <a:xfrm>
            <a:off x="990600" y="838200"/>
            <a:ext cx="7239000" cy="4648200"/>
            <a:chOff x="624" y="528"/>
            <a:chExt cx="4560" cy="2928"/>
          </a:xfrm>
        </p:grpSpPr>
        <p:grpSp>
          <p:nvGrpSpPr>
            <p:cNvPr id="296" name="Google Shape;296;p37"/>
            <p:cNvGrpSpPr/>
            <p:nvPr/>
          </p:nvGrpSpPr>
          <p:grpSpPr>
            <a:xfrm>
              <a:off x="624" y="528"/>
              <a:ext cx="864" cy="816"/>
              <a:chOff x="672" y="528"/>
              <a:chExt cx="864" cy="816"/>
            </a:xfrm>
          </p:grpSpPr>
          <p:sp>
            <p:nvSpPr>
              <p:cNvPr id="297" name="Google Shape;297;p37"/>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298" name="Google Shape;298;p37"/>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299" name="Google Shape;299;p37"/>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300" name="Google Shape;300;p37"/>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301" name="Google Shape;301;p37"/>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grpSp>
          <p:nvGrpSpPr>
            <p:cNvPr id="302" name="Google Shape;302;p37"/>
            <p:cNvGrpSpPr/>
            <p:nvPr/>
          </p:nvGrpSpPr>
          <p:grpSpPr>
            <a:xfrm>
              <a:off x="624" y="1344"/>
              <a:ext cx="864" cy="816"/>
              <a:chOff x="672" y="528"/>
              <a:chExt cx="864" cy="816"/>
            </a:xfrm>
          </p:grpSpPr>
          <p:sp>
            <p:nvSpPr>
              <p:cNvPr id="303" name="Google Shape;303;p37"/>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04" name="Google Shape;304;p37"/>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305" name="Google Shape;305;p37"/>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306" name="Google Shape;306;p37"/>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307" name="Google Shape;307;p37"/>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grpSp>
          <p:nvGrpSpPr>
            <p:cNvPr id="308" name="Google Shape;308;p37"/>
            <p:cNvGrpSpPr/>
            <p:nvPr/>
          </p:nvGrpSpPr>
          <p:grpSpPr>
            <a:xfrm>
              <a:off x="624" y="2640"/>
              <a:ext cx="864" cy="816"/>
              <a:chOff x="672" y="528"/>
              <a:chExt cx="864" cy="816"/>
            </a:xfrm>
          </p:grpSpPr>
          <p:sp>
            <p:nvSpPr>
              <p:cNvPr id="309" name="Google Shape;309;p37"/>
              <p:cNvSpPr/>
              <p:nvPr/>
            </p:nvSpPr>
            <p:spPr>
              <a:xfrm>
                <a:off x="1248"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10" name="Google Shape;310;p37"/>
              <p:cNvCxnSpPr/>
              <p:nvPr/>
            </p:nvCxnSpPr>
            <p:spPr>
              <a:xfrm>
                <a:off x="960" y="720"/>
                <a:ext cx="306" cy="117"/>
              </a:xfrm>
              <a:prstGeom prst="straightConnector1">
                <a:avLst/>
              </a:prstGeom>
              <a:noFill/>
              <a:ln cap="flat" cmpd="sng" w="28575">
                <a:solidFill>
                  <a:srgbClr val="FF3300"/>
                </a:solidFill>
                <a:prstDash val="solid"/>
                <a:round/>
                <a:headEnd len="med" w="med" type="none"/>
                <a:tailEnd len="med" w="med" type="none"/>
              </a:ln>
            </p:spPr>
          </p:cxnSp>
          <p:cxnSp>
            <p:nvCxnSpPr>
              <p:cNvPr id="311" name="Google Shape;311;p37"/>
              <p:cNvCxnSpPr/>
              <p:nvPr/>
            </p:nvCxnSpPr>
            <p:spPr>
              <a:xfrm flipH="1" rot="10800000">
                <a:off x="960" y="1008"/>
                <a:ext cx="336" cy="144"/>
              </a:xfrm>
              <a:prstGeom prst="straightConnector1">
                <a:avLst/>
              </a:prstGeom>
              <a:noFill/>
              <a:ln cap="flat" cmpd="sng" w="28575">
                <a:solidFill>
                  <a:srgbClr val="FF3300"/>
                </a:solidFill>
                <a:prstDash val="solid"/>
                <a:round/>
                <a:headEnd len="med" w="med" type="none"/>
                <a:tailEnd len="med" w="med" type="none"/>
              </a:ln>
            </p:spPr>
          </p:cxnSp>
          <p:sp>
            <p:nvSpPr>
              <p:cNvPr id="312" name="Google Shape;312;p37"/>
              <p:cNvSpPr/>
              <p:nvPr/>
            </p:nvSpPr>
            <p:spPr>
              <a:xfrm>
                <a:off x="672" y="528"/>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313" name="Google Shape;313;p37"/>
              <p:cNvSpPr/>
              <p:nvPr/>
            </p:nvSpPr>
            <p:spPr>
              <a:xfrm>
                <a:off x="672" y="960"/>
                <a:ext cx="336" cy="3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p:txBody>
          </p:sp>
        </p:grpSp>
        <p:sp>
          <p:nvSpPr>
            <p:cNvPr id="314" name="Google Shape;314;p37"/>
            <p:cNvSpPr/>
            <p:nvPr/>
          </p:nvSpPr>
          <p:spPr>
            <a:xfrm>
              <a:off x="1200" y="2208"/>
              <a:ext cx="672" cy="528"/>
            </a:xfrm>
            <a:prstGeom prst="rect">
              <a:avLst/>
            </a:prstGeom>
            <a:noFill/>
            <a:ln>
              <a:noFill/>
            </a:ln>
          </p:spPr>
          <p:txBody>
            <a:bodyPr anchorCtr="0" anchor="t" bIns="45700" lIns="91425" spcFirstLastPara="1" rIns="91425" wrap="square" tIns="45700">
              <a:noAutofit/>
            </a:bodyPr>
            <a:lstStyle/>
            <a:p>
              <a:pPr indent="0" lvl="0" marL="0" marR="0" rtl="0" algn="l">
                <a:lnSpc>
                  <a:spcPct val="10000"/>
                </a:lnSpc>
                <a:spcBef>
                  <a:spcPts val="0"/>
                </a:spcBef>
                <a:spcAft>
                  <a:spcPts val="0"/>
                </a:spcAft>
                <a:buNone/>
              </a:pPr>
              <a:r>
                <a:rPr b="0" i="0" lang="en-US" sz="1800" u="none" cap="none" strike="noStrike">
                  <a:solidFill>
                    <a:srgbClr val="66FF33"/>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rgbClr val="66FF33"/>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rgbClr val="66FF33"/>
                  </a:solidFill>
                  <a:latin typeface="Arial"/>
                  <a:ea typeface="Arial"/>
                  <a:cs typeface="Arial"/>
                  <a:sym typeface="Arial"/>
                </a:rPr>
                <a:t>.</a:t>
              </a:r>
              <a:endParaRPr/>
            </a:p>
          </p:txBody>
        </p:sp>
        <p:sp>
          <p:nvSpPr>
            <p:cNvPr id="315" name="Google Shape;315;p37"/>
            <p:cNvSpPr/>
            <p:nvPr/>
          </p:nvSpPr>
          <p:spPr>
            <a:xfrm>
              <a:off x="3984" y="1872"/>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16" name="Google Shape;316;p37"/>
            <p:cNvCxnSpPr/>
            <p:nvPr/>
          </p:nvCxnSpPr>
          <p:spPr>
            <a:xfrm>
              <a:off x="2832" y="960"/>
              <a:ext cx="1200" cy="960"/>
            </a:xfrm>
            <a:prstGeom prst="straightConnector1">
              <a:avLst/>
            </a:prstGeom>
            <a:noFill/>
            <a:ln cap="flat" cmpd="sng" w="28575">
              <a:solidFill>
                <a:srgbClr val="FF3300"/>
              </a:solidFill>
              <a:prstDash val="solid"/>
              <a:round/>
              <a:headEnd len="med" w="med" type="none"/>
              <a:tailEnd len="med" w="med" type="none"/>
            </a:ln>
          </p:spPr>
        </p:cxnSp>
        <p:cxnSp>
          <p:nvCxnSpPr>
            <p:cNvPr id="317" name="Google Shape;317;p37"/>
            <p:cNvCxnSpPr/>
            <p:nvPr/>
          </p:nvCxnSpPr>
          <p:spPr>
            <a:xfrm>
              <a:off x="2832" y="1776"/>
              <a:ext cx="1152" cy="240"/>
            </a:xfrm>
            <a:prstGeom prst="straightConnector1">
              <a:avLst/>
            </a:prstGeom>
            <a:noFill/>
            <a:ln cap="flat" cmpd="sng" w="28575">
              <a:solidFill>
                <a:srgbClr val="FF3300"/>
              </a:solidFill>
              <a:prstDash val="solid"/>
              <a:round/>
              <a:headEnd len="med" w="med" type="none"/>
              <a:tailEnd len="med" w="med" type="none"/>
            </a:ln>
          </p:spPr>
        </p:cxnSp>
        <p:cxnSp>
          <p:nvCxnSpPr>
            <p:cNvPr id="318" name="Google Shape;318;p37"/>
            <p:cNvCxnSpPr/>
            <p:nvPr/>
          </p:nvCxnSpPr>
          <p:spPr>
            <a:xfrm flipH="1" rot="10800000">
              <a:off x="2832" y="2123"/>
              <a:ext cx="1197" cy="901"/>
            </a:xfrm>
            <a:prstGeom prst="straightConnector1">
              <a:avLst/>
            </a:prstGeom>
            <a:noFill/>
            <a:ln cap="flat" cmpd="sng" w="28575">
              <a:solidFill>
                <a:srgbClr val="FF3300"/>
              </a:solidFill>
              <a:prstDash val="solid"/>
              <a:round/>
              <a:headEnd len="med" w="med" type="none"/>
              <a:tailEnd len="med" w="med" type="none"/>
            </a:ln>
          </p:spPr>
        </p:cxnSp>
        <p:cxnSp>
          <p:nvCxnSpPr>
            <p:cNvPr id="319" name="Google Shape;319;p37"/>
            <p:cNvCxnSpPr/>
            <p:nvPr/>
          </p:nvCxnSpPr>
          <p:spPr>
            <a:xfrm>
              <a:off x="4272" y="2016"/>
              <a:ext cx="432" cy="0"/>
            </a:xfrm>
            <a:prstGeom prst="straightConnector1">
              <a:avLst/>
            </a:prstGeom>
            <a:noFill/>
            <a:ln cap="flat" cmpd="sng" w="28575">
              <a:solidFill>
                <a:srgbClr val="FF3300"/>
              </a:solidFill>
              <a:prstDash val="solid"/>
              <a:round/>
              <a:headEnd len="med" w="med" type="none"/>
              <a:tailEnd len="med" w="med" type="triangle"/>
            </a:ln>
          </p:spPr>
        </p:cxnSp>
        <p:sp>
          <p:nvSpPr>
            <p:cNvPr id="320" name="Google Shape;320;p37"/>
            <p:cNvSpPr/>
            <p:nvPr/>
          </p:nvSpPr>
          <p:spPr>
            <a:xfrm>
              <a:off x="4752" y="1872"/>
              <a:ext cx="432" cy="3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o</a:t>
              </a:r>
              <a:r>
                <a:rPr b="0" baseline="-25000" i="0" lang="en-US" sz="2400" u="none" cap="none" strike="noStrike">
                  <a:solidFill>
                    <a:schemeClr val="dk1"/>
                  </a:solidFill>
                  <a:latin typeface="Arial"/>
                  <a:ea typeface="Arial"/>
                  <a:cs typeface="Arial"/>
                  <a:sym typeface="Arial"/>
                </a:rPr>
                <a:t>i</a:t>
              </a:r>
              <a:endParaRPr/>
            </a:p>
          </p:txBody>
        </p:sp>
        <p:sp>
          <p:nvSpPr>
            <p:cNvPr id="321" name="Google Shape;321;p37"/>
            <p:cNvSpPr/>
            <p:nvPr/>
          </p:nvSpPr>
          <p:spPr>
            <a:xfrm>
              <a:off x="2544" y="768"/>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22" name="Google Shape;322;p37"/>
            <p:cNvCxnSpPr/>
            <p:nvPr/>
          </p:nvCxnSpPr>
          <p:spPr>
            <a:xfrm flipH="1" rot="10800000">
              <a:off x="1488" y="837"/>
              <a:ext cx="1074" cy="75"/>
            </a:xfrm>
            <a:prstGeom prst="straightConnector1">
              <a:avLst/>
            </a:prstGeom>
            <a:noFill/>
            <a:ln cap="flat" cmpd="sng" w="28575">
              <a:solidFill>
                <a:srgbClr val="FF3300"/>
              </a:solidFill>
              <a:prstDash val="solid"/>
              <a:round/>
              <a:headEnd len="med" w="med" type="none"/>
              <a:tailEnd len="med" w="med" type="none"/>
            </a:ln>
          </p:spPr>
        </p:cxnSp>
        <p:cxnSp>
          <p:nvCxnSpPr>
            <p:cNvPr id="323" name="Google Shape;323;p37"/>
            <p:cNvCxnSpPr/>
            <p:nvPr/>
          </p:nvCxnSpPr>
          <p:spPr>
            <a:xfrm flipH="1" rot="10800000">
              <a:off x="1488" y="1008"/>
              <a:ext cx="1104" cy="1968"/>
            </a:xfrm>
            <a:prstGeom prst="straightConnector1">
              <a:avLst/>
            </a:prstGeom>
            <a:noFill/>
            <a:ln cap="flat" cmpd="sng" w="28575">
              <a:solidFill>
                <a:srgbClr val="FF3300"/>
              </a:solidFill>
              <a:prstDash val="solid"/>
              <a:round/>
              <a:headEnd len="med" w="med" type="none"/>
              <a:tailEnd len="med" w="med" type="none"/>
            </a:ln>
          </p:spPr>
        </p:cxnSp>
        <p:sp>
          <p:nvSpPr>
            <p:cNvPr id="324" name="Google Shape;324;p37"/>
            <p:cNvSpPr/>
            <p:nvPr/>
          </p:nvSpPr>
          <p:spPr>
            <a:xfrm>
              <a:off x="2544" y="1584"/>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25" name="Google Shape;325;p37"/>
            <p:cNvCxnSpPr/>
            <p:nvPr/>
          </p:nvCxnSpPr>
          <p:spPr>
            <a:xfrm>
              <a:off x="1488" y="1008"/>
              <a:ext cx="1074" cy="645"/>
            </a:xfrm>
            <a:prstGeom prst="straightConnector1">
              <a:avLst/>
            </a:prstGeom>
            <a:noFill/>
            <a:ln cap="flat" cmpd="sng" w="28575">
              <a:solidFill>
                <a:srgbClr val="FF3300"/>
              </a:solidFill>
              <a:prstDash val="solid"/>
              <a:round/>
              <a:headEnd len="med" w="med" type="none"/>
              <a:tailEnd len="med" w="med" type="none"/>
            </a:ln>
          </p:spPr>
        </p:cxnSp>
        <p:cxnSp>
          <p:nvCxnSpPr>
            <p:cNvPr id="326" name="Google Shape;326;p37"/>
            <p:cNvCxnSpPr/>
            <p:nvPr/>
          </p:nvCxnSpPr>
          <p:spPr>
            <a:xfrm flipH="1" rot="10800000">
              <a:off x="1488" y="1824"/>
              <a:ext cx="1104" cy="1200"/>
            </a:xfrm>
            <a:prstGeom prst="straightConnector1">
              <a:avLst/>
            </a:prstGeom>
            <a:noFill/>
            <a:ln cap="flat" cmpd="sng" w="28575">
              <a:solidFill>
                <a:srgbClr val="FF3300"/>
              </a:solidFill>
              <a:prstDash val="solid"/>
              <a:round/>
              <a:headEnd len="med" w="med" type="none"/>
              <a:tailEnd len="med" w="med" type="none"/>
            </a:ln>
          </p:spPr>
        </p:cxnSp>
        <p:sp>
          <p:nvSpPr>
            <p:cNvPr id="327" name="Google Shape;327;p37"/>
            <p:cNvSpPr/>
            <p:nvPr/>
          </p:nvSpPr>
          <p:spPr>
            <a:xfrm>
              <a:off x="2544" y="2880"/>
              <a:ext cx="288" cy="288"/>
            </a:xfrm>
            <a:prstGeom prst="ellipse">
              <a:avLst/>
            </a:prstGeom>
            <a:noFill/>
            <a:ln cap="flat" cmpd="sng" w="28575">
              <a:solidFill>
                <a:srgbClr val="66FF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328" name="Google Shape;328;p37"/>
            <p:cNvCxnSpPr/>
            <p:nvPr/>
          </p:nvCxnSpPr>
          <p:spPr>
            <a:xfrm>
              <a:off x="1427" y="1038"/>
              <a:ext cx="1135" cy="1911"/>
            </a:xfrm>
            <a:prstGeom prst="straightConnector1">
              <a:avLst/>
            </a:prstGeom>
            <a:noFill/>
            <a:ln cap="flat" cmpd="sng" w="28575">
              <a:solidFill>
                <a:srgbClr val="FF3300"/>
              </a:solidFill>
              <a:prstDash val="solid"/>
              <a:round/>
              <a:headEnd len="med" w="med" type="none"/>
              <a:tailEnd len="med" w="med" type="none"/>
            </a:ln>
          </p:spPr>
        </p:cxnSp>
        <p:cxnSp>
          <p:nvCxnSpPr>
            <p:cNvPr id="329" name="Google Shape;329;p37"/>
            <p:cNvCxnSpPr/>
            <p:nvPr/>
          </p:nvCxnSpPr>
          <p:spPr>
            <a:xfrm>
              <a:off x="1487" y="3068"/>
              <a:ext cx="1105" cy="52"/>
            </a:xfrm>
            <a:prstGeom prst="straightConnector1">
              <a:avLst/>
            </a:prstGeom>
            <a:noFill/>
            <a:ln cap="flat" cmpd="sng" w="28575">
              <a:solidFill>
                <a:srgbClr val="FF3300"/>
              </a:solidFill>
              <a:prstDash val="solid"/>
              <a:round/>
              <a:headEnd len="med" w="med" type="none"/>
              <a:tailEnd len="med" w="med" type="none"/>
            </a:ln>
          </p:spPr>
        </p:cxnSp>
        <p:sp>
          <p:nvSpPr>
            <p:cNvPr id="330" name="Google Shape;330;p37"/>
            <p:cNvSpPr/>
            <p:nvPr/>
          </p:nvSpPr>
          <p:spPr>
            <a:xfrm>
              <a:off x="2592" y="2208"/>
              <a:ext cx="672" cy="528"/>
            </a:xfrm>
            <a:prstGeom prst="rect">
              <a:avLst/>
            </a:prstGeom>
            <a:noFill/>
            <a:ln>
              <a:noFill/>
            </a:ln>
          </p:spPr>
          <p:txBody>
            <a:bodyPr anchorCtr="0" anchor="t" bIns="45700" lIns="91425" spcFirstLastPara="1" rIns="91425" wrap="square" tIns="45700">
              <a:noAutofit/>
            </a:bodyPr>
            <a:lstStyle/>
            <a:p>
              <a:pPr indent="0" lvl="0" marL="0" marR="0" rtl="0" algn="l">
                <a:lnSpc>
                  <a:spcPct val="10000"/>
                </a:lnSpc>
                <a:spcBef>
                  <a:spcPts val="0"/>
                </a:spcBef>
                <a:spcAft>
                  <a:spcPts val="0"/>
                </a:spcAft>
                <a:buNone/>
              </a:pPr>
              <a:r>
                <a:rPr b="0" i="0" lang="en-US" sz="1800" u="none" cap="none" strike="noStrike">
                  <a:solidFill>
                    <a:srgbClr val="66FF33"/>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rgbClr val="66FF33"/>
                  </a:solidFill>
                  <a:latin typeface="Arial"/>
                  <a:ea typeface="Arial"/>
                  <a:cs typeface="Arial"/>
                  <a:sym typeface="Arial"/>
                </a:rPr>
                <a:t>.</a:t>
              </a:r>
              <a:endParaRPr/>
            </a:p>
            <a:p>
              <a:pPr indent="0" lvl="0" marL="0" marR="0" rtl="0" algn="l">
                <a:lnSpc>
                  <a:spcPct val="10000"/>
                </a:lnSpc>
                <a:spcBef>
                  <a:spcPts val="720"/>
                </a:spcBef>
                <a:spcAft>
                  <a:spcPts val="0"/>
                </a:spcAft>
                <a:buNone/>
              </a:pPr>
              <a:r>
                <a:rPr b="0" i="0" lang="en-US" sz="1800" u="none" cap="none" strike="noStrike">
                  <a:solidFill>
                    <a:srgbClr val="66FF33"/>
                  </a:solidFill>
                  <a:latin typeface="Arial"/>
                  <a:ea typeface="Arial"/>
                  <a:cs typeface="Arial"/>
                  <a:sym typeface="Arial"/>
                </a:rPr>
                <a:t>.</a:t>
              </a:r>
              <a:endParaRPr/>
            </a:p>
          </p:txBody>
        </p:sp>
        <p:cxnSp>
          <p:nvCxnSpPr>
            <p:cNvPr id="331" name="Google Shape;331;p37"/>
            <p:cNvCxnSpPr/>
            <p:nvPr/>
          </p:nvCxnSpPr>
          <p:spPr>
            <a:xfrm rot="10800000">
              <a:off x="1467" y="1815"/>
              <a:ext cx="1077" cy="1209"/>
            </a:xfrm>
            <a:prstGeom prst="straightConnector1">
              <a:avLst/>
            </a:prstGeom>
            <a:noFill/>
            <a:ln cap="flat" cmpd="sng" w="28575">
              <a:solidFill>
                <a:srgbClr val="FF3300"/>
              </a:solidFill>
              <a:prstDash val="solid"/>
              <a:round/>
              <a:headEnd len="med" w="med" type="none"/>
              <a:tailEnd len="med" w="med" type="none"/>
            </a:ln>
          </p:spPr>
        </p:cxnSp>
        <p:cxnSp>
          <p:nvCxnSpPr>
            <p:cNvPr id="332" name="Google Shape;332;p37"/>
            <p:cNvCxnSpPr/>
            <p:nvPr/>
          </p:nvCxnSpPr>
          <p:spPr>
            <a:xfrm>
              <a:off x="1488" y="1728"/>
              <a:ext cx="1056" cy="0"/>
            </a:xfrm>
            <a:prstGeom prst="straightConnector1">
              <a:avLst/>
            </a:prstGeom>
            <a:noFill/>
            <a:ln cap="flat" cmpd="sng" w="28575">
              <a:solidFill>
                <a:srgbClr val="FF3300"/>
              </a:solidFill>
              <a:prstDash val="solid"/>
              <a:round/>
              <a:headEnd len="med" w="med" type="none"/>
              <a:tailEnd len="med" w="med" type="none"/>
            </a:ln>
          </p:spPr>
        </p:cxnSp>
        <p:cxnSp>
          <p:nvCxnSpPr>
            <p:cNvPr id="333" name="Google Shape;333;p37"/>
            <p:cNvCxnSpPr/>
            <p:nvPr/>
          </p:nvCxnSpPr>
          <p:spPr>
            <a:xfrm flipH="1" rot="10800000">
              <a:off x="1440" y="938"/>
              <a:ext cx="1105" cy="694"/>
            </a:xfrm>
            <a:prstGeom prst="straightConnector1">
              <a:avLst/>
            </a:prstGeom>
            <a:noFill/>
            <a:ln cap="flat" cmpd="sng" w="28575">
              <a:solidFill>
                <a:srgbClr val="FF33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500"/>
                                        <p:tgtEl>
                                          <p:spTgt spid="2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 calcmode="lin" valueType="num">
                                      <p:cBhvr additive="base">
                                        <p:cTn dur="500"/>
                                        <p:tgtEl>
                                          <p:spTgt spid="29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340" name="Google Shape;340;p38"/>
          <p:cNvSpPr txBox="1"/>
          <p:nvPr>
            <p:ph idx="1" type="body"/>
          </p:nvPr>
        </p:nvSpPr>
        <p:spPr>
          <a:xfrm>
            <a:off x="152400" y="914400"/>
            <a:ext cx="8686800" cy="1219200"/>
          </a:xfrm>
          <a:prstGeom prst="rect">
            <a:avLst/>
          </a:prstGeom>
          <a:noFill/>
          <a:ln>
            <a:noFill/>
          </a:ln>
        </p:spPr>
        <p:txBody>
          <a:bodyPr anchorCtr="0" anchor="t" bIns="45700" lIns="91425" spcFirstLastPara="1" rIns="91425" wrap="square" tIns="45700">
            <a:normAutofit/>
          </a:bodyPr>
          <a:lstStyle/>
          <a:p>
            <a:pPr indent="-152400" lvl="0" marL="0" rtl="0" algn="l">
              <a:spcBef>
                <a:spcPts val="0"/>
              </a:spcBef>
              <a:spcAft>
                <a:spcPts val="0"/>
              </a:spcAft>
              <a:buClr>
                <a:schemeClr val="dk1"/>
              </a:buClr>
              <a:buSzPts val="2400"/>
              <a:buChar char="•"/>
            </a:pPr>
            <a:r>
              <a:rPr lang="en-US" sz="2400"/>
              <a:t>Assume that the polygons in the diagram indicate the input regions for which each of the second-layer neurons yields output 1:</a:t>
            </a:r>
            <a:endParaRPr/>
          </a:p>
        </p:txBody>
      </p:sp>
      <p:grpSp>
        <p:nvGrpSpPr>
          <p:cNvPr id="341" name="Google Shape;341;p38"/>
          <p:cNvGrpSpPr/>
          <p:nvPr/>
        </p:nvGrpSpPr>
        <p:grpSpPr>
          <a:xfrm>
            <a:off x="1295400" y="2209800"/>
            <a:ext cx="6248400" cy="2743200"/>
            <a:chOff x="816" y="1392"/>
            <a:chExt cx="3936" cy="1728"/>
          </a:xfrm>
        </p:grpSpPr>
        <p:grpSp>
          <p:nvGrpSpPr>
            <p:cNvPr id="342" name="Google Shape;342;p38"/>
            <p:cNvGrpSpPr/>
            <p:nvPr/>
          </p:nvGrpSpPr>
          <p:grpSpPr>
            <a:xfrm>
              <a:off x="1248" y="1392"/>
              <a:ext cx="2976" cy="1728"/>
              <a:chOff x="912" y="1344"/>
              <a:chExt cx="2976" cy="1728"/>
            </a:xfrm>
          </p:grpSpPr>
          <p:cxnSp>
            <p:nvCxnSpPr>
              <p:cNvPr id="343" name="Google Shape;343;p38"/>
              <p:cNvCxnSpPr/>
              <p:nvPr/>
            </p:nvCxnSpPr>
            <p:spPr>
              <a:xfrm rot="10800000">
                <a:off x="1344" y="1344"/>
                <a:ext cx="0" cy="1728"/>
              </a:xfrm>
              <a:prstGeom prst="straightConnector1">
                <a:avLst/>
              </a:prstGeom>
              <a:noFill/>
              <a:ln cap="flat" cmpd="sng" w="28575">
                <a:solidFill>
                  <a:srgbClr val="66FF33"/>
                </a:solidFill>
                <a:prstDash val="solid"/>
                <a:round/>
                <a:headEnd len="med" w="med" type="none"/>
                <a:tailEnd len="med" w="med" type="triangle"/>
              </a:ln>
            </p:spPr>
          </p:cxnSp>
          <p:cxnSp>
            <p:nvCxnSpPr>
              <p:cNvPr id="344" name="Google Shape;344;p38"/>
              <p:cNvCxnSpPr/>
              <p:nvPr/>
            </p:nvCxnSpPr>
            <p:spPr>
              <a:xfrm>
                <a:off x="912" y="2688"/>
                <a:ext cx="2976" cy="0"/>
              </a:xfrm>
              <a:prstGeom prst="straightConnector1">
                <a:avLst/>
              </a:prstGeom>
              <a:noFill/>
              <a:ln cap="flat" cmpd="sng" w="28575">
                <a:solidFill>
                  <a:srgbClr val="66FF33"/>
                </a:solidFill>
                <a:prstDash val="solid"/>
                <a:round/>
                <a:headEnd len="med" w="med" type="none"/>
                <a:tailEnd len="med" w="med" type="triangle"/>
              </a:ln>
            </p:spPr>
          </p:cxnSp>
        </p:grpSp>
        <p:sp>
          <p:nvSpPr>
            <p:cNvPr id="345" name="Google Shape;345;p38"/>
            <p:cNvSpPr/>
            <p:nvPr/>
          </p:nvSpPr>
          <p:spPr>
            <a:xfrm>
              <a:off x="3936" y="2784"/>
              <a:ext cx="816"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1</a:t>
              </a:r>
              <a:r>
                <a:rPr b="0" baseline="30000" i="0" lang="en-US" sz="2000" u="none" cap="none" strike="noStrike">
                  <a:solidFill>
                    <a:schemeClr val="dk1"/>
                  </a:solidFill>
                  <a:latin typeface="Arial"/>
                  <a:ea typeface="Arial"/>
                  <a:cs typeface="Arial"/>
                  <a:sym typeface="Arial"/>
                </a:rPr>
                <a:t>st</a:t>
              </a:r>
              <a:r>
                <a:rPr b="0" i="0" lang="en-US" sz="2000" u="none" cap="none" strike="noStrike">
                  <a:solidFill>
                    <a:schemeClr val="dk1"/>
                  </a:solidFill>
                  <a:latin typeface="Arial"/>
                  <a:ea typeface="Arial"/>
                  <a:cs typeface="Arial"/>
                  <a:sym typeface="Arial"/>
                </a:rPr>
                <a:t> comp.</a:t>
              </a:r>
              <a:endParaRPr/>
            </a:p>
          </p:txBody>
        </p:sp>
        <p:sp>
          <p:nvSpPr>
            <p:cNvPr id="346" name="Google Shape;346;p38"/>
            <p:cNvSpPr/>
            <p:nvPr/>
          </p:nvSpPr>
          <p:spPr>
            <a:xfrm>
              <a:off x="816" y="1440"/>
              <a:ext cx="816"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2</a:t>
              </a:r>
              <a:r>
                <a:rPr b="0" baseline="30000" i="0" lang="en-US" sz="2000" u="none" cap="none" strike="noStrike">
                  <a:solidFill>
                    <a:schemeClr val="dk1"/>
                  </a:solidFill>
                  <a:latin typeface="Arial"/>
                  <a:ea typeface="Arial"/>
                  <a:cs typeface="Arial"/>
                  <a:sym typeface="Arial"/>
                </a:rPr>
                <a:t>nd</a:t>
              </a:r>
              <a:r>
                <a:rPr b="0" i="0" lang="en-US" sz="2000" u="none" cap="none" strike="noStrike">
                  <a:solidFill>
                    <a:schemeClr val="dk1"/>
                  </a:solidFill>
                  <a:latin typeface="Arial"/>
                  <a:ea typeface="Arial"/>
                  <a:cs typeface="Arial"/>
                  <a:sym typeface="Arial"/>
                </a:rPr>
                <a:t> comp.</a:t>
              </a:r>
              <a:endParaRPr/>
            </a:p>
          </p:txBody>
        </p:sp>
      </p:grpSp>
      <p:sp>
        <p:nvSpPr>
          <p:cNvPr id="347" name="Google Shape;347;p38"/>
          <p:cNvSpPr/>
          <p:nvPr/>
        </p:nvSpPr>
        <p:spPr>
          <a:xfrm>
            <a:off x="3816350" y="2403475"/>
            <a:ext cx="1414463" cy="1785938"/>
          </a:xfrm>
          <a:custGeom>
            <a:rect b="b" l="l" r="r" t="t"/>
            <a:pathLst>
              <a:path extrusionOk="0" h="1125" w="891">
                <a:moveTo>
                  <a:pt x="0" y="515"/>
                </a:moveTo>
                <a:lnTo>
                  <a:pt x="188" y="1125"/>
                </a:lnTo>
                <a:lnTo>
                  <a:pt x="891" y="542"/>
                </a:lnTo>
                <a:lnTo>
                  <a:pt x="764" y="0"/>
                </a:lnTo>
                <a:lnTo>
                  <a:pt x="0" y="515"/>
                </a:lnTo>
                <a:close/>
              </a:path>
            </a:pathLst>
          </a:custGeom>
          <a:solidFill>
            <a:srgbClr val="FF3300"/>
          </a:solidFill>
          <a:ln cap="flat" cmpd="sng" w="2857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8" name="Google Shape;348;p38"/>
          <p:cNvSpPr/>
          <p:nvPr/>
        </p:nvSpPr>
        <p:spPr>
          <a:xfrm>
            <a:off x="152400" y="5257800"/>
            <a:ext cx="8686800" cy="99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Then, for example, the third-layer neuron could output 1 if the input is within </a:t>
            </a:r>
            <a:r>
              <a:rPr b="1" i="0" lang="en-US" sz="2400" u="none" cap="none" strike="noStrike">
                <a:solidFill>
                  <a:schemeClr val="dk2"/>
                </a:solidFill>
                <a:latin typeface="Arial"/>
                <a:ea typeface="Arial"/>
                <a:cs typeface="Arial"/>
                <a:sym typeface="Arial"/>
              </a:rPr>
              <a:t>any of the polygons</a:t>
            </a:r>
            <a:r>
              <a:rPr b="0" i="0" lang="en-US" sz="2400" u="none" cap="none" strike="noStrike">
                <a:solidFill>
                  <a:schemeClr val="dk1"/>
                </a:solidFill>
                <a:latin typeface="Arial"/>
                <a:ea typeface="Arial"/>
                <a:cs typeface="Arial"/>
                <a:sym typeface="Arial"/>
              </a:rPr>
              <a:t>, and 0 otherwise.</a:t>
            </a:r>
            <a:endParaRPr/>
          </a:p>
        </p:txBody>
      </p:sp>
      <p:sp>
        <p:nvSpPr>
          <p:cNvPr id="349" name="Google Shape;349;p38"/>
          <p:cNvSpPr/>
          <p:nvPr/>
        </p:nvSpPr>
        <p:spPr>
          <a:xfrm>
            <a:off x="5943600" y="2171700"/>
            <a:ext cx="1463675" cy="1909763"/>
          </a:xfrm>
          <a:custGeom>
            <a:rect b="b" l="l" r="r" t="t"/>
            <a:pathLst>
              <a:path extrusionOk="0" h="1203" w="922">
                <a:moveTo>
                  <a:pt x="0" y="0"/>
                </a:moveTo>
                <a:lnTo>
                  <a:pt x="320" y="744"/>
                </a:lnTo>
                <a:lnTo>
                  <a:pt x="777" y="1203"/>
                </a:lnTo>
                <a:lnTo>
                  <a:pt x="922" y="120"/>
                </a:lnTo>
                <a:lnTo>
                  <a:pt x="0" y="0"/>
                </a:lnTo>
                <a:close/>
              </a:path>
            </a:pathLst>
          </a:custGeom>
          <a:solidFill>
            <a:srgbClr val="FF3300"/>
          </a:solidFill>
          <a:ln cap="flat" cmpd="sng" w="2857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0" name="Google Shape;350;p38"/>
          <p:cNvSpPr/>
          <p:nvPr/>
        </p:nvSpPr>
        <p:spPr>
          <a:xfrm>
            <a:off x="2998788" y="2093913"/>
            <a:ext cx="1147762" cy="925512"/>
          </a:xfrm>
          <a:custGeom>
            <a:rect b="b" l="l" r="r" t="t"/>
            <a:pathLst>
              <a:path extrusionOk="0" h="583" w="723">
                <a:moveTo>
                  <a:pt x="140" y="128"/>
                </a:moveTo>
                <a:lnTo>
                  <a:pt x="0" y="583"/>
                </a:lnTo>
                <a:lnTo>
                  <a:pt x="723" y="329"/>
                </a:lnTo>
                <a:lnTo>
                  <a:pt x="676" y="0"/>
                </a:lnTo>
                <a:lnTo>
                  <a:pt x="140" y="128"/>
                </a:lnTo>
                <a:close/>
              </a:path>
            </a:pathLst>
          </a:custGeom>
          <a:solidFill>
            <a:srgbClr val="FF3300"/>
          </a:solidFill>
          <a:ln cap="flat" cmpd="sng" w="2857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1" name="Google Shape;351;p38"/>
          <p:cNvSpPr/>
          <p:nvPr/>
        </p:nvSpPr>
        <p:spPr>
          <a:xfrm>
            <a:off x="5327650" y="3352800"/>
            <a:ext cx="969963" cy="1633538"/>
          </a:xfrm>
          <a:custGeom>
            <a:rect b="b" l="l" r="r" t="t"/>
            <a:pathLst>
              <a:path extrusionOk="0" h="1029" w="611">
                <a:moveTo>
                  <a:pt x="0" y="118"/>
                </a:moveTo>
                <a:lnTo>
                  <a:pt x="294" y="1029"/>
                </a:lnTo>
                <a:lnTo>
                  <a:pt x="611" y="542"/>
                </a:lnTo>
                <a:lnTo>
                  <a:pt x="484" y="0"/>
                </a:lnTo>
                <a:lnTo>
                  <a:pt x="0" y="118"/>
                </a:lnTo>
                <a:close/>
              </a:path>
            </a:pathLst>
          </a:custGeom>
          <a:solidFill>
            <a:srgbClr val="FF3300"/>
          </a:solidFill>
          <a:ln cap="flat" cmpd="sng" w="2857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anim calcmode="lin" valueType="num">
                                      <p:cBhvr additive="base">
                                        <p:cTn dur="500"/>
                                        <p:tgtEl>
                                          <p:spTgt spid="34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1"/>
                                        </p:tgtEl>
                                        <p:attrNameLst>
                                          <p:attrName>style.visibility</p:attrName>
                                        </p:attrNameLst>
                                      </p:cBhvr>
                                      <p:to>
                                        <p:strVal val="visible"/>
                                      </p:to>
                                    </p:set>
                                    <p:anim calcmode="lin" valueType="num">
                                      <p:cBhvr additive="base">
                                        <p:cTn dur="500"/>
                                        <p:tgtEl>
                                          <p:spTgt spid="3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500"/>
                                        <p:tgtEl>
                                          <p:spTgt spid="347"/>
                                        </p:tgtEl>
                                        <p:attrNameLst>
                                          <p:attrName>ppt_w</p:attrName>
                                        </p:attrNameLst>
                                      </p:cBhvr>
                                      <p:tavLst>
                                        <p:tav fmla="" tm="0">
                                          <p:val>
                                            <p:strVal val="0"/>
                                          </p:val>
                                        </p:tav>
                                        <p:tav fmla="" tm="100000">
                                          <p:val>
                                            <p:strVal val="#ppt_w"/>
                                          </p:val>
                                        </p:tav>
                                      </p:tavLst>
                                    </p:anim>
                                    <p:anim calcmode="lin" valueType="num">
                                      <p:cBhvr additive="base">
                                        <p:cTn dur="500"/>
                                        <p:tgtEl>
                                          <p:spTgt spid="34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ppt_w</p:attrName>
                                        </p:attrNameLst>
                                      </p:cBhvr>
                                      <p:tavLst>
                                        <p:tav fmla="" tm="0">
                                          <p:val>
                                            <p:strVal val="0"/>
                                          </p:val>
                                        </p:tav>
                                        <p:tav fmla="" tm="100000">
                                          <p:val>
                                            <p:strVal val="#ppt_w"/>
                                          </p:val>
                                        </p:tav>
                                      </p:tavLst>
                                    </p:anim>
                                    <p:anim calcmode="lin" valueType="num">
                                      <p:cBhvr additive="base">
                                        <p:cTn dur="500"/>
                                        <p:tgtEl>
                                          <p:spTgt spid="34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500"/>
                                        <p:tgtEl>
                                          <p:spTgt spid="350"/>
                                        </p:tgtEl>
                                        <p:attrNameLst>
                                          <p:attrName>ppt_w</p:attrName>
                                        </p:attrNameLst>
                                      </p:cBhvr>
                                      <p:tavLst>
                                        <p:tav fmla="" tm="0">
                                          <p:val>
                                            <p:strVal val="0"/>
                                          </p:val>
                                        </p:tav>
                                        <p:tav fmla="" tm="100000">
                                          <p:val>
                                            <p:strVal val="#ppt_w"/>
                                          </p:val>
                                        </p:tav>
                                      </p:tavLst>
                                    </p:anim>
                                    <p:anim calcmode="lin" valueType="num">
                                      <p:cBhvr additive="base">
                                        <p:cTn dur="500"/>
                                        <p:tgtEl>
                                          <p:spTgt spid="35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500"/>
                                        <p:tgtEl>
                                          <p:spTgt spid="351"/>
                                        </p:tgtEl>
                                        <p:attrNameLst>
                                          <p:attrName>ppt_w</p:attrName>
                                        </p:attrNameLst>
                                      </p:cBhvr>
                                      <p:tavLst>
                                        <p:tav fmla="" tm="0">
                                          <p:val>
                                            <p:strVal val="0"/>
                                          </p:val>
                                        </p:tav>
                                        <p:tav fmla="" tm="100000">
                                          <p:val>
                                            <p:strVal val="#ppt_w"/>
                                          </p:val>
                                        </p:tav>
                                      </p:tavLst>
                                    </p:anim>
                                    <p:anim calcmode="lin" valueType="num">
                                      <p:cBhvr additive="base">
                                        <p:cTn dur="500"/>
                                        <p:tgtEl>
                                          <p:spTgt spid="35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9"/>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Capabilities of Threshold Neurons</a:t>
            </a:r>
            <a:endParaRPr/>
          </a:p>
        </p:txBody>
      </p:sp>
      <p:sp>
        <p:nvSpPr>
          <p:cNvPr id="357" name="Google Shape;357;p39"/>
          <p:cNvSpPr txBox="1"/>
          <p:nvPr>
            <p:ph idx="1" type="body"/>
          </p:nvPr>
        </p:nvSpPr>
        <p:spPr>
          <a:xfrm>
            <a:off x="228600" y="1066800"/>
            <a:ext cx="8686800" cy="4800600"/>
          </a:xfrm>
          <a:prstGeom prst="rect">
            <a:avLst/>
          </a:prstGeom>
          <a:noFill/>
          <a:ln>
            <a:noFill/>
          </a:ln>
        </p:spPr>
        <p:txBody>
          <a:bodyPr anchorCtr="0" anchor="t" bIns="45700" lIns="91425" spcFirstLastPara="1" rIns="91425" wrap="square" tIns="45700">
            <a:normAutofit/>
          </a:bodyPr>
          <a:lstStyle/>
          <a:p>
            <a:pPr indent="-177800" lvl="0" marL="0" rtl="0" algn="l">
              <a:lnSpc>
                <a:spcPct val="90000"/>
              </a:lnSpc>
              <a:spcBef>
                <a:spcPts val="0"/>
              </a:spcBef>
              <a:spcAft>
                <a:spcPts val="0"/>
              </a:spcAft>
              <a:buClr>
                <a:schemeClr val="dk1"/>
              </a:buClr>
              <a:buSzPts val="2800"/>
              <a:buChar char="•"/>
            </a:pPr>
            <a:r>
              <a:rPr lang="en-US" sz="2800"/>
              <a:t>The more neurons there are in the first layer, the more vertices can the polygons have.</a:t>
            </a:r>
            <a:endParaRPr/>
          </a:p>
          <a:p>
            <a:pPr indent="-177800" lvl="0" marL="0" rtl="0" algn="l">
              <a:lnSpc>
                <a:spcPct val="90000"/>
              </a:lnSpc>
              <a:spcBef>
                <a:spcPts val="1120"/>
              </a:spcBef>
              <a:spcAft>
                <a:spcPts val="0"/>
              </a:spcAft>
              <a:buClr>
                <a:schemeClr val="dk1"/>
              </a:buClr>
              <a:buSzPts val="2800"/>
              <a:buChar char="•"/>
            </a:pPr>
            <a:r>
              <a:rPr lang="en-US" sz="2800"/>
              <a:t>With a sufficient number of first-layer neurons, the polygons can approximate any given shape.</a:t>
            </a:r>
            <a:endParaRPr/>
          </a:p>
          <a:p>
            <a:pPr indent="-177800" lvl="0" marL="0" rtl="0" algn="l">
              <a:lnSpc>
                <a:spcPct val="90000"/>
              </a:lnSpc>
              <a:spcBef>
                <a:spcPts val="1120"/>
              </a:spcBef>
              <a:spcAft>
                <a:spcPts val="0"/>
              </a:spcAft>
              <a:buClr>
                <a:schemeClr val="dk1"/>
              </a:buClr>
              <a:buSzPts val="2800"/>
              <a:buChar char="•"/>
            </a:pPr>
            <a:r>
              <a:rPr lang="en-US" sz="2800"/>
              <a:t>The more neurons there are in the second layer, the more of these polygons can be combined to form the output function of the network.</a:t>
            </a:r>
            <a:endParaRPr/>
          </a:p>
          <a:p>
            <a:pPr indent="-177800" lvl="0" marL="0" rtl="0" algn="l">
              <a:lnSpc>
                <a:spcPct val="90000"/>
              </a:lnSpc>
              <a:spcBef>
                <a:spcPts val="1120"/>
              </a:spcBef>
              <a:spcAft>
                <a:spcPts val="0"/>
              </a:spcAft>
              <a:buClr>
                <a:schemeClr val="dk1"/>
              </a:buClr>
              <a:buSzPts val="2800"/>
              <a:buChar char="•"/>
            </a:pPr>
            <a:r>
              <a:rPr lang="en-US" sz="2800"/>
              <a:t>With a sufficient number of neurons and appropriate weight vectors </a:t>
            </a:r>
            <a:r>
              <a:rPr b="1" lang="en-US" sz="2800"/>
              <a:t>w</a:t>
            </a:r>
            <a:r>
              <a:rPr b="1" baseline="-25000" lang="en-US" sz="2800"/>
              <a:t>i</a:t>
            </a:r>
            <a:r>
              <a:rPr lang="en-US" sz="2800"/>
              <a:t>, a three-layer network of threshold neurons can realize any function </a:t>
            </a:r>
            <a:r>
              <a:rPr b="1" lang="en-US" sz="2800"/>
              <a:t>R</a:t>
            </a:r>
            <a:r>
              <a:rPr baseline="30000" lang="en-US" sz="2800"/>
              <a:t>n</a:t>
            </a:r>
            <a:r>
              <a:rPr lang="en-US" sz="2800"/>
              <a:t> → {0,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 calcmode="lin" valueType="num">
                                      <p:cBhvr additive="base">
                                        <p:cTn dur="500"/>
                                        <p:tgtEl>
                                          <p:spTgt spid="35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 calcmode="lin" valueType="num">
                                      <p:cBhvr additive="base">
                                        <p:cTn dur="500"/>
                                        <p:tgtEl>
                                          <p:spTgt spid="35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anim calcmode="lin" valueType="num">
                                      <p:cBhvr additive="base">
                                        <p:cTn dur="500"/>
                                        <p:tgtEl>
                                          <p:spTgt spid="35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anim calcmode="lin" valueType="num">
                                      <p:cBhvr additive="base">
                                        <p:cTn dur="500"/>
                                        <p:tgtEl>
                                          <p:spTgt spid="35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Table" id="363" name="Google Shape;363;p40"/>
          <p:cNvPicPr preferRelativeResize="0"/>
          <p:nvPr/>
        </p:nvPicPr>
        <p:blipFill rotWithShape="1">
          <a:blip r:embed="rId3">
            <a:alphaModFix/>
          </a:blip>
          <a:srcRect b="0" l="0" r="0" t="0"/>
          <a:stretch/>
        </p:blipFill>
        <p:spPr>
          <a:xfrm>
            <a:off x="838200" y="1828800"/>
            <a:ext cx="7829550" cy="4238625"/>
          </a:xfrm>
          <a:prstGeom prst="rect">
            <a:avLst/>
          </a:prstGeom>
          <a:noFill/>
          <a:ln>
            <a:noFill/>
          </a:ln>
        </p:spPr>
      </p:pic>
      <p:sp>
        <p:nvSpPr>
          <p:cNvPr id="364" name="Google Shape;364;p40"/>
          <p:cNvSpPr txBox="1"/>
          <p:nvPr>
            <p:ph type="title"/>
          </p:nvPr>
        </p:nvSpPr>
        <p:spPr>
          <a:xfrm>
            <a:off x="304800" y="228600"/>
            <a:ext cx="83820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lang="en-US" sz="4000"/>
              <a:t>Pattern Separation and NN architecture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Network architectures</a:t>
            </a:r>
            <a:endParaRPr/>
          </a:p>
        </p:txBody>
      </p:sp>
      <p:sp>
        <p:nvSpPr>
          <p:cNvPr id="370" name="Google Shape;370;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Network architectures (or topologies) define ways how neurons are mutually connected</a:t>
            </a:r>
            <a:endParaRPr/>
          </a:p>
          <a:p>
            <a:pPr indent="-342900" lvl="0" marL="342900" rtl="0" algn="l">
              <a:spcBef>
                <a:spcPts val="640"/>
              </a:spcBef>
              <a:spcAft>
                <a:spcPts val="0"/>
              </a:spcAft>
              <a:buClr>
                <a:schemeClr val="dk1"/>
              </a:buClr>
              <a:buSzPts val="3200"/>
              <a:buChar char="•"/>
            </a:pPr>
            <a:r>
              <a:rPr lang="en-US"/>
              <a:t>Like:</a:t>
            </a:r>
            <a:endParaRPr/>
          </a:p>
          <a:p>
            <a:pPr indent="-285750" lvl="1" marL="742950" rtl="0" algn="l">
              <a:spcBef>
                <a:spcPts val="560"/>
              </a:spcBef>
              <a:spcAft>
                <a:spcPts val="0"/>
              </a:spcAft>
              <a:buClr>
                <a:schemeClr val="dk1"/>
              </a:buClr>
              <a:buSzPts val="2800"/>
              <a:buChar char="–"/>
            </a:pPr>
            <a:r>
              <a:rPr lang="en-US"/>
              <a:t>Single-layer feed-forward networks (perceptron)</a:t>
            </a:r>
            <a:endParaRPr/>
          </a:p>
          <a:p>
            <a:pPr indent="-285750" lvl="1" marL="742950" rtl="0" algn="l">
              <a:spcBef>
                <a:spcPts val="560"/>
              </a:spcBef>
              <a:spcAft>
                <a:spcPts val="0"/>
              </a:spcAft>
              <a:buClr>
                <a:schemeClr val="dk1"/>
              </a:buClr>
              <a:buSzPts val="2800"/>
              <a:buChar char="–"/>
            </a:pPr>
            <a:r>
              <a:rPr lang="en-US"/>
              <a:t>Multi-layer feed-forward networks (MLP)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Calibri"/>
              <a:buNone/>
            </a:pPr>
            <a:r>
              <a:rPr lang="en-US" sz="2800"/>
              <a:t>Learning with hidden units</a:t>
            </a:r>
            <a:endParaRPr/>
          </a:p>
        </p:txBody>
      </p:sp>
      <p:sp>
        <p:nvSpPr>
          <p:cNvPr id="376" name="Google Shape;376;p42"/>
          <p:cNvSpPr txBox="1"/>
          <p:nvPr>
            <p:ph idx="1" type="body"/>
          </p:nvPr>
        </p:nvSpPr>
        <p:spPr>
          <a:xfrm>
            <a:off x="179512" y="1368821"/>
            <a:ext cx="8856984" cy="55165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US" sz="1800"/>
              <a:t>Networks without hidden units are very limited in the input-output mappings they can learn to model.</a:t>
            </a:r>
            <a:endParaRPr/>
          </a:p>
          <a:p>
            <a:pPr indent="-285750" lvl="1" marL="742950" rtl="0" algn="l">
              <a:spcBef>
                <a:spcPts val="360"/>
              </a:spcBef>
              <a:spcAft>
                <a:spcPts val="0"/>
              </a:spcAft>
              <a:buClr>
                <a:schemeClr val="dk1"/>
              </a:buClr>
              <a:buSzPts val="1800"/>
              <a:buChar char="–"/>
            </a:pPr>
            <a:r>
              <a:rPr lang="en-US" sz="1800"/>
              <a:t>More layers of linear units do not help. Its still linear.</a:t>
            </a:r>
            <a:endParaRPr/>
          </a:p>
          <a:p>
            <a:pPr indent="-285750" lvl="1" marL="742950" rtl="0" algn="l">
              <a:spcBef>
                <a:spcPts val="360"/>
              </a:spcBef>
              <a:spcAft>
                <a:spcPts val="0"/>
              </a:spcAft>
              <a:buClr>
                <a:schemeClr val="dk1"/>
              </a:buClr>
              <a:buSzPts val="1800"/>
              <a:buChar char="–"/>
            </a:pPr>
            <a:r>
              <a:rPr lang="en-US" sz="1800"/>
              <a:t>Fixed output non-linearities are not enough.</a:t>
            </a:r>
            <a:endParaRPr sz="1800"/>
          </a:p>
          <a:p>
            <a:pPr indent="-342900" lvl="0" marL="342900" rtl="0" algn="l">
              <a:spcBef>
                <a:spcPts val="360"/>
              </a:spcBef>
              <a:spcAft>
                <a:spcPts val="0"/>
              </a:spcAft>
              <a:buClr>
                <a:schemeClr val="dk1"/>
              </a:buClr>
              <a:buSzPts val="1800"/>
              <a:buChar char="•"/>
            </a:pPr>
            <a:r>
              <a:rPr lang="en-US" sz="1800"/>
              <a:t>We need multiple layers of </a:t>
            </a:r>
            <a:r>
              <a:rPr lang="en-US" sz="1800">
                <a:solidFill>
                  <a:srgbClr val="FF0000"/>
                </a:solidFill>
              </a:rPr>
              <a:t>adaptive, </a:t>
            </a:r>
            <a:r>
              <a:rPr lang="en-US" sz="1800"/>
              <a:t>non-linear hidden units.  But how can we train such nets?</a:t>
            </a:r>
            <a:endParaRPr/>
          </a:p>
          <a:p>
            <a:pPr indent="-285750" lvl="1" marL="742950" rtl="0" algn="l">
              <a:spcBef>
                <a:spcPts val="360"/>
              </a:spcBef>
              <a:spcAft>
                <a:spcPts val="0"/>
              </a:spcAft>
              <a:buClr>
                <a:schemeClr val="dk1"/>
              </a:buClr>
              <a:buSzPts val="1800"/>
              <a:buChar char="–"/>
            </a:pPr>
            <a:r>
              <a:rPr lang="en-US" sz="1800"/>
              <a:t>We need an efficient way of adapting </a:t>
            </a:r>
            <a:r>
              <a:rPr lang="en-US" sz="1800">
                <a:solidFill>
                  <a:srgbClr val="FF0000"/>
                </a:solidFill>
              </a:rPr>
              <a:t>all</a:t>
            </a:r>
            <a:r>
              <a:rPr lang="en-US" sz="1800"/>
              <a:t> the weights, not just the last layer. This is hard. </a:t>
            </a:r>
            <a:endParaRPr sz="1800"/>
          </a:p>
          <a:p>
            <a:pPr indent="-285750" lvl="1" marL="742950" rtl="0" algn="l">
              <a:spcBef>
                <a:spcPts val="360"/>
              </a:spcBef>
              <a:spcAft>
                <a:spcPts val="0"/>
              </a:spcAft>
              <a:buClr>
                <a:schemeClr val="dk1"/>
              </a:buClr>
              <a:buSzPts val="1800"/>
              <a:buChar char="–"/>
            </a:pPr>
            <a:r>
              <a:rPr lang="en-US" sz="1800"/>
              <a:t>Learning the weights going into hidden units is equivalent to learning features. </a:t>
            </a:r>
            <a:endParaRPr/>
          </a:p>
          <a:p>
            <a:pPr indent="-285750" lvl="1" marL="742950" rtl="0" algn="l">
              <a:spcBef>
                <a:spcPts val="360"/>
              </a:spcBef>
              <a:spcAft>
                <a:spcPts val="0"/>
              </a:spcAft>
              <a:buClr>
                <a:schemeClr val="dk1"/>
              </a:buClr>
              <a:buSzPts val="1800"/>
              <a:buChar char="–"/>
            </a:pPr>
            <a:r>
              <a:rPr lang="en-US" sz="1800"/>
              <a:t>This is difficult because nobody is telling us directly what the hidden units should do.</a:t>
            </a:r>
            <a:endParaRPr/>
          </a:p>
          <a:p>
            <a:pPr indent="-285750" lvl="1" marL="742950" rtl="0" algn="l">
              <a:spcBef>
                <a:spcPts val="360"/>
              </a:spcBef>
              <a:spcAft>
                <a:spcPts val="0"/>
              </a:spcAft>
              <a:buClr>
                <a:schemeClr val="dk1"/>
              </a:buClr>
              <a:buSzPts val="1800"/>
              <a:buFont typeface="Calibri"/>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Artificial Neuron</a:t>
            </a:r>
            <a:endParaRPr/>
          </a:p>
        </p:txBody>
      </p:sp>
      <p:pic>
        <p:nvPicPr>
          <p:cNvPr id="109" name="Google Shape;109;p16"/>
          <p:cNvPicPr preferRelativeResize="0"/>
          <p:nvPr>
            <p:ph idx="1" type="body"/>
          </p:nvPr>
        </p:nvPicPr>
        <p:blipFill rotWithShape="1">
          <a:blip r:embed="rId3">
            <a:alphaModFix/>
          </a:blip>
          <a:srcRect b="0" l="0" r="0" t="0"/>
          <a:stretch/>
        </p:blipFill>
        <p:spPr>
          <a:xfrm>
            <a:off x="1295400" y="3819344"/>
            <a:ext cx="6863145" cy="3137132"/>
          </a:xfrm>
          <a:prstGeom prst="rect">
            <a:avLst/>
          </a:prstGeom>
          <a:noFill/>
          <a:ln>
            <a:noFill/>
          </a:ln>
        </p:spPr>
      </p:pic>
      <p:pic>
        <p:nvPicPr>
          <p:cNvPr id="110" name="Google Shape;110;p16"/>
          <p:cNvPicPr preferRelativeResize="0"/>
          <p:nvPr/>
        </p:nvPicPr>
        <p:blipFill rotWithShape="1">
          <a:blip r:embed="rId4">
            <a:alphaModFix/>
          </a:blip>
          <a:srcRect b="0" l="0" r="0" t="0"/>
          <a:stretch/>
        </p:blipFill>
        <p:spPr>
          <a:xfrm>
            <a:off x="1295400" y="1089076"/>
            <a:ext cx="6705600" cy="28371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LEARNING THE WEIGHTS OF A LOGISTIC </a:t>
            </a:r>
            <a:br>
              <a:rPr lang="en-US"/>
            </a:br>
            <a:r>
              <a:rPr lang="en-US"/>
              <a:t>OUTPUT NEURON</a:t>
            </a:r>
            <a:endParaRPr/>
          </a:p>
        </p:txBody>
      </p:sp>
      <p:sp>
        <p:nvSpPr>
          <p:cNvPr id="382" name="Google Shape;382;p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type="title"/>
          </p:nvPr>
        </p:nvSpPr>
        <p:spPr>
          <a:xfrm>
            <a:off x="457200" y="274639"/>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Calibri"/>
              <a:buNone/>
            </a:pPr>
            <a:r>
              <a:rPr lang="en-US" sz="2800"/>
              <a:t>Logistic neurons</a:t>
            </a:r>
            <a:endParaRPr/>
          </a:p>
        </p:txBody>
      </p:sp>
      <p:sp>
        <p:nvSpPr>
          <p:cNvPr id="388" name="Google Shape;388;p44"/>
          <p:cNvSpPr txBox="1"/>
          <p:nvPr>
            <p:ph idx="1" type="body"/>
          </p:nvPr>
        </p:nvSpPr>
        <p:spPr>
          <a:xfrm>
            <a:off x="179512" y="2057400"/>
            <a:ext cx="3492388" cy="394335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t>These give a real-valued output that is a smooth and bounded function of their total input.</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00"/>
              </a:spcBef>
              <a:spcAft>
                <a:spcPts val="0"/>
              </a:spcAft>
              <a:buClr>
                <a:schemeClr val="dk1"/>
              </a:buClr>
              <a:buSzPts val="2000"/>
              <a:buChar char="–"/>
            </a:pPr>
            <a:r>
              <a:rPr lang="en-US" sz="2000"/>
              <a:t>They have nice derivatives which make learning easy.</a:t>
            </a:r>
            <a:endParaRPr/>
          </a:p>
          <a:p>
            <a:pPr indent="-133350" lvl="1" marL="742950" rtl="0" algn="l">
              <a:lnSpc>
                <a:spcPct val="90000"/>
              </a:lnSpc>
              <a:spcBef>
                <a:spcPts val="480"/>
              </a:spcBef>
              <a:spcAft>
                <a:spcPts val="0"/>
              </a:spcAft>
              <a:buClr>
                <a:schemeClr val="dk1"/>
              </a:buClr>
              <a:buSzPts val="2400"/>
              <a:buNone/>
            </a:pPr>
            <a:r>
              <a:t/>
            </a:r>
            <a:endParaRPr sz="2400"/>
          </a:p>
        </p:txBody>
      </p:sp>
      <p:pic>
        <p:nvPicPr>
          <p:cNvPr id="389" name="Google Shape;389;p44"/>
          <p:cNvPicPr preferRelativeResize="0"/>
          <p:nvPr/>
        </p:nvPicPr>
        <p:blipFill rotWithShape="1">
          <a:blip r:embed="rId3">
            <a:alphaModFix/>
          </a:blip>
          <a:srcRect b="0" l="0" r="0" t="0"/>
          <a:stretch/>
        </p:blipFill>
        <p:spPr>
          <a:xfrm>
            <a:off x="7027490" y="1952837"/>
            <a:ext cx="1504950" cy="930275"/>
          </a:xfrm>
          <a:prstGeom prst="rect">
            <a:avLst/>
          </a:prstGeom>
          <a:noFill/>
          <a:ln>
            <a:noFill/>
          </a:ln>
        </p:spPr>
      </p:pic>
      <p:sp>
        <p:nvSpPr>
          <p:cNvPr id="390" name="Google Shape;390;p44"/>
          <p:cNvSpPr/>
          <p:nvPr/>
        </p:nvSpPr>
        <p:spPr>
          <a:xfrm>
            <a:off x="5127377" y="3256049"/>
            <a:ext cx="2952750" cy="1296591"/>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91" name="Google Shape;391;p44"/>
          <p:cNvCxnSpPr/>
          <p:nvPr/>
        </p:nvCxnSpPr>
        <p:spPr>
          <a:xfrm>
            <a:off x="4982914" y="3903747"/>
            <a:ext cx="215900" cy="0"/>
          </a:xfrm>
          <a:prstGeom prst="straightConnector1">
            <a:avLst/>
          </a:prstGeom>
          <a:noFill/>
          <a:ln cap="flat" cmpd="sng" w="9525">
            <a:solidFill>
              <a:schemeClr val="dk1"/>
            </a:solidFill>
            <a:prstDash val="solid"/>
            <a:round/>
            <a:headEnd len="med" w="med" type="none"/>
            <a:tailEnd len="med" w="med" type="none"/>
          </a:ln>
        </p:spPr>
      </p:cxnSp>
      <p:cxnSp>
        <p:nvCxnSpPr>
          <p:cNvPr id="392" name="Google Shape;392;p44"/>
          <p:cNvCxnSpPr/>
          <p:nvPr/>
        </p:nvCxnSpPr>
        <p:spPr>
          <a:xfrm rot="10800000">
            <a:off x="6567239" y="4552639"/>
            <a:ext cx="0" cy="107156"/>
          </a:xfrm>
          <a:prstGeom prst="straightConnector1">
            <a:avLst/>
          </a:prstGeom>
          <a:noFill/>
          <a:ln cap="flat" cmpd="sng" w="9525">
            <a:solidFill>
              <a:schemeClr val="dk1"/>
            </a:solidFill>
            <a:prstDash val="solid"/>
            <a:round/>
            <a:headEnd len="med" w="med" type="none"/>
            <a:tailEnd len="med" w="med" type="none"/>
          </a:ln>
        </p:spPr>
      </p:cxnSp>
      <p:sp>
        <p:nvSpPr>
          <p:cNvPr id="393" name="Google Shape;393;p44"/>
          <p:cNvSpPr txBox="1"/>
          <p:nvPr/>
        </p:nvSpPr>
        <p:spPr>
          <a:xfrm>
            <a:off x="4478092" y="3741823"/>
            <a:ext cx="5084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0.5</a:t>
            </a:r>
            <a:endParaRPr/>
          </a:p>
        </p:txBody>
      </p:sp>
      <p:sp>
        <p:nvSpPr>
          <p:cNvPr id="394" name="Google Shape;394;p44"/>
          <p:cNvSpPr txBox="1"/>
          <p:nvPr/>
        </p:nvSpPr>
        <p:spPr>
          <a:xfrm>
            <a:off x="6422778" y="4632410"/>
            <a:ext cx="34448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0</a:t>
            </a:r>
            <a:endParaRPr/>
          </a:p>
        </p:txBody>
      </p:sp>
      <p:sp>
        <p:nvSpPr>
          <p:cNvPr id="395" name="Google Shape;395;p44"/>
          <p:cNvSpPr txBox="1"/>
          <p:nvPr/>
        </p:nvSpPr>
        <p:spPr>
          <a:xfrm>
            <a:off x="4782889" y="4390714"/>
            <a:ext cx="34448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0</a:t>
            </a:r>
            <a:endParaRPr/>
          </a:p>
        </p:txBody>
      </p:sp>
      <p:sp>
        <p:nvSpPr>
          <p:cNvPr id="396" name="Google Shape;396;p44"/>
          <p:cNvSpPr txBox="1"/>
          <p:nvPr/>
        </p:nvSpPr>
        <p:spPr>
          <a:xfrm>
            <a:off x="4767014" y="3120316"/>
            <a:ext cx="34448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1</a:t>
            </a:r>
            <a:endParaRPr/>
          </a:p>
        </p:txBody>
      </p:sp>
      <p:pic>
        <p:nvPicPr>
          <p:cNvPr id="397" name="Google Shape;397;p44"/>
          <p:cNvPicPr preferRelativeResize="0"/>
          <p:nvPr/>
        </p:nvPicPr>
        <p:blipFill rotWithShape="1">
          <a:blip r:embed="rId4">
            <a:alphaModFix/>
          </a:blip>
          <a:srcRect b="0" l="0" r="0" t="0"/>
          <a:stretch/>
        </p:blipFill>
        <p:spPr>
          <a:xfrm>
            <a:off x="7050364" y="4689141"/>
            <a:ext cx="341313" cy="255985"/>
          </a:xfrm>
          <a:prstGeom prst="rect">
            <a:avLst/>
          </a:prstGeom>
          <a:noFill/>
          <a:ln>
            <a:noFill/>
          </a:ln>
        </p:spPr>
      </p:pic>
      <p:pic>
        <p:nvPicPr>
          <p:cNvPr id="398" name="Google Shape;398;p44"/>
          <p:cNvPicPr preferRelativeResize="0"/>
          <p:nvPr/>
        </p:nvPicPr>
        <p:blipFill rotWithShape="1">
          <a:blip r:embed="rId5">
            <a:alphaModFix/>
          </a:blip>
          <a:srcRect b="0" l="0" r="0" t="0"/>
          <a:stretch/>
        </p:blipFill>
        <p:spPr>
          <a:xfrm>
            <a:off x="4139952" y="3887081"/>
            <a:ext cx="360362" cy="321469"/>
          </a:xfrm>
          <a:prstGeom prst="rect">
            <a:avLst/>
          </a:prstGeom>
          <a:noFill/>
          <a:ln>
            <a:noFill/>
          </a:ln>
        </p:spPr>
      </p:pic>
      <p:cxnSp>
        <p:nvCxnSpPr>
          <p:cNvPr id="399" name="Google Shape;399;p44"/>
          <p:cNvCxnSpPr/>
          <p:nvPr/>
        </p:nvCxnSpPr>
        <p:spPr>
          <a:xfrm>
            <a:off x="7451998" y="4791532"/>
            <a:ext cx="360362" cy="0"/>
          </a:xfrm>
          <a:prstGeom prst="straightConnector1">
            <a:avLst/>
          </a:prstGeom>
          <a:noFill/>
          <a:ln cap="flat" cmpd="sng" w="9525">
            <a:solidFill>
              <a:schemeClr val="dk1"/>
            </a:solidFill>
            <a:prstDash val="solid"/>
            <a:round/>
            <a:headEnd len="med" w="med" type="none"/>
            <a:tailEnd len="med" w="med" type="triangle"/>
          </a:ln>
        </p:spPr>
      </p:cxnSp>
      <p:cxnSp>
        <p:nvCxnSpPr>
          <p:cNvPr id="400" name="Google Shape;400;p44"/>
          <p:cNvCxnSpPr/>
          <p:nvPr/>
        </p:nvCxnSpPr>
        <p:spPr>
          <a:xfrm rot="10800000">
            <a:off x="4262189" y="3581091"/>
            <a:ext cx="0" cy="269081"/>
          </a:xfrm>
          <a:prstGeom prst="straightConnector1">
            <a:avLst/>
          </a:prstGeom>
          <a:noFill/>
          <a:ln cap="flat" cmpd="sng" w="9525">
            <a:solidFill>
              <a:schemeClr val="dk1"/>
            </a:solidFill>
            <a:prstDash val="solid"/>
            <a:round/>
            <a:headEnd len="med" w="med" type="none"/>
            <a:tailEnd len="med" w="med" type="triangle"/>
          </a:ln>
        </p:spPr>
      </p:cxnSp>
      <p:sp>
        <p:nvSpPr>
          <p:cNvPr id="401" name="Google Shape;401;p44"/>
          <p:cNvSpPr/>
          <p:nvPr/>
        </p:nvSpPr>
        <p:spPr>
          <a:xfrm>
            <a:off x="5127377" y="3904939"/>
            <a:ext cx="1439862" cy="594122"/>
          </a:xfrm>
          <a:custGeom>
            <a:rect b="b" l="l" r="r" t="t"/>
            <a:pathLst>
              <a:path extrusionOk="0" h="499" w="907">
                <a:moveTo>
                  <a:pt x="0" y="499"/>
                </a:moveTo>
                <a:cubicBezTo>
                  <a:pt x="166" y="491"/>
                  <a:pt x="333" y="483"/>
                  <a:pt x="454" y="453"/>
                </a:cubicBezTo>
                <a:cubicBezTo>
                  <a:pt x="575" y="423"/>
                  <a:pt x="651" y="392"/>
                  <a:pt x="726" y="317"/>
                </a:cubicBezTo>
                <a:cubicBezTo>
                  <a:pt x="801" y="242"/>
                  <a:pt x="877" y="53"/>
                  <a:pt x="907" y="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44"/>
          <p:cNvSpPr/>
          <p:nvPr/>
        </p:nvSpPr>
        <p:spPr>
          <a:xfrm rot="10800000">
            <a:off x="6567241" y="3310816"/>
            <a:ext cx="1439863" cy="594122"/>
          </a:xfrm>
          <a:custGeom>
            <a:rect b="b" l="l" r="r" t="t"/>
            <a:pathLst>
              <a:path extrusionOk="0" h="499" w="907">
                <a:moveTo>
                  <a:pt x="0" y="499"/>
                </a:moveTo>
                <a:cubicBezTo>
                  <a:pt x="166" y="491"/>
                  <a:pt x="333" y="483"/>
                  <a:pt x="454" y="453"/>
                </a:cubicBezTo>
                <a:cubicBezTo>
                  <a:pt x="575" y="423"/>
                  <a:pt x="651" y="392"/>
                  <a:pt x="726" y="317"/>
                </a:cubicBezTo>
                <a:cubicBezTo>
                  <a:pt x="801" y="242"/>
                  <a:pt x="877" y="53"/>
                  <a:pt x="907" y="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03" name="Google Shape;403;p44"/>
          <p:cNvPicPr preferRelativeResize="0"/>
          <p:nvPr/>
        </p:nvPicPr>
        <p:blipFill rotWithShape="1">
          <a:blip r:embed="rId6">
            <a:alphaModFix/>
          </a:blip>
          <a:srcRect b="0" l="0" r="0" t="0"/>
          <a:stretch/>
        </p:blipFill>
        <p:spPr>
          <a:xfrm>
            <a:off x="4330740" y="2140658"/>
            <a:ext cx="1825436" cy="8202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Calibri"/>
              <a:buNone/>
            </a:pPr>
            <a:r>
              <a:rPr lang="en-US" sz="2800"/>
              <a:t>The derivatives of a logistic neuron</a:t>
            </a:r>
            <a:endParaRPr/>
          </a:p>
        </p:txBody>
      </p:sp>
      <p:sp>
        <p:nvSpPr>
          <p:cNvPr id="409" name="Google Shape;409;p45"/>
          <p:cNvSpPr txBox="1"/>
          <p:nvPr>
            <p:ph idx="1" type="body"/>
          </p:nvPr>
        </p:nvSpPr>
        <p:spPr>
          <a:xfrm>
            <a:off x="457200" y="1970838"/>
            <a:ext cx="4038600" cy="174964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t>The derivatives of the logit, z, with respect to the inputs and the weights are very simple:</a:t>
            </a:r>
            <a:endParaRPr/>
          </a:p>
          <a:p>
            <a:pPr indent="-165100" lvl="0" marL="342900" rtl="0" algn="l">
              <a:spcBef>
                <a:spcPts val="560"/>
              </a:spcBef>
              <a:spcAft>
                <a:spcPts val="0"/>
              </a:spcAft>
              <a:buClr>
                <a:schemeClr val="dk1"/>
              </a:buClr>
              <a:buSzPts val="2800"/>
              <a:buNone/>
            </a:pPr>
            <a:r>
              <a:t/>
            </a:r>
            <a:endParaRPr/>
          </a:p>
        </p:txBody>
      </p:sp>
      <p:sp>
        <p:nvSpPr>
          <p:cNvPr id="410" name="Google Shape;410;p45"/>
          <p:cNvSpPr txBox="1"/>
          <p:nvPr>
            <p:ph idx="2" type="body"/>
          </p:nvPr>
        </p:nvSpPr>
        <p:spPr>
          <a:xfrm>
            <a:off x="4535996" y="1988840"/>
            <a:ext cx="4280284" cy="158762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t>The derivative of the output with respect to the logit is simple if you express it in terms of the output:</a:t>
            </a:r>
            <a:endParaRPr/>
          </a:p>
        </p:txBody>
      </p:sp>
      <p:pic>
        <p:nvPicPr>
          <p:cNvPr id="411" name="Google Shape;411;p45"/>
          <p:cNvPicPr preferRelativeResize="0"/>
          <p:nvPr/>
        </p:nvPicPr>
        <p:blipFill rotWithShape="1">
          <a:blip r:embed="rId3">
            <a:alphaModFix/>
          </a:blip>
          <a:srcRect b="0" l="0" r="0" t="0"/>
          <a:stretch/>
        </p:blipFill>
        <p:spPr>
          <a:xfrm>
            <a:off x="1403648" y="3083236"/>
            <a:ext cx="2127250" cy="885825"/>
          </a:xfrm>
          <a:prstGeom prst="rect">
            <a:avLst/>
          </a:prstGeom>
          <a:noFill/>
          <a:ln>
            <a:noFill/>
          </a:ln>
        </p:spPr>
      </p:pic>
      <p:pic>
        <p:nvPicPr>
          <p:cNvPr id="412" name="Google Shape;412;p45"/>
          <p:cNvPicPr preferRelativeResize="0"/>
          <p:nvPr/>
        </p:nvPicPr>
        <p:blipFill rotWithShape="1">
          <a:blip r:embed="rId4">
            <a:alphaModFix/>
          </a:blip>
          <a:srcRect b="0" l="0" r="0" t="0"/>
          <a:stretch/>
        </p:blipFill>
        <p:spPr>
          <a:xfrm>
            <a:off x="5015582" y="3213100"/>
            <a:ext cx="1644650" cy="890588"/>
          </a:xfrm>
          <a:prstGeom prst="rect">
            <a:avLst/>
          </a:prstGeom>
          <a:noFill/>
          <a:ln>
            <a:noFill/>
          </a:ln>
        </p:spPr>
      </p:pic>
      <p:pic>
        <p:nvPicPr>
          <p:cNvPr id="413" name="Google Shape;413;p45"/>
          <p:cNvPicPr preferRelativeResize="0"/>
          <p:nvPr/>
        </p:nvPicPr>
        <p:blipFill rotWithShape="1">
          <a:blip r:embed="rId5">
            <a:alphaModFix/>
          </a:blip>
          <a:srcRect b="0" l="0" r="0" t="0"/>
          <a:stretch/>
        </p:blipFill>
        <p:spPr>
          <a:xfrm>
            <a:off x="685900" y="4079218"/>
            <a:ext cx="1293812" cy="969962"/>
          </a:xfrm>
          <a:prstGeom prst="rect">
            <a:avLst/>
          </a:prstGeom>
          <a:noFill/>
          <a:ln>
            <a:noFill/>
          </a:ln>
        </p:spPr>
      </p:pic>
      <p:pic>
        <p:nvPicPr>
          <p:cNvPr id="414" name="Google Shape;414;p45"/>
          <p:cNvPicPr preferRelativeResize="0"/>
          <p:nvPr/>
        </p:nvPicPr>
        <p:blipFill rotWithShape="1">
          <a:blip r:embed="rId6">
            <a:alphaModFix/>
          </a:blip>
          <a:srcRect b="0" l="0" r="0" t="0"/>
          <a:stretch/>
        </p:blipFill>
        <p:spPr>
          <a:xfrm>
            <a:off x="2768290" y="4077630"/>
            <a:ext cx="1263650" cy="971550"/>
          </a:xfrm>
          <a:prstGeom prst="rect">
            <a:avLst/>
          </a:prstGeom>
          <a:noFill/>
          <a:ln>
            <a:noFill/>
          </a:ln>
        </p:spPr>
      </p:pic>
      <p:pic>
        <p:nvPicPr>
          <p:cNvPr id="415" name="Google Shape;415;p45"/>
          <p:cNvPicPr preferRelativeResize="0"/>
          <p:nvPr/>
        </p:nvPicPr>
        <p:blipFill rotWithShape="1">
          <a:blip r:embed="rId7">
            <a:alphaModFix/>
          </a:blip>
          <a:srcRect b="0" l="0" r="0" t="0"/>
          <a:stretch/>
        </p:blipFill>
        <p:spPr>
          <a:xfrm>
            <a:off x="4968045" y="4329100"/>
            <a:ext cx="1912937" cy="83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Calibri"/>
              <a:buNone/>
            </a:pPr>
            <a:r>
              <a:rPr lang="en-US" sz="2800"/>
              <a:t>The derivatives of a logistic neuron</a:t>
            </a:r>
            <a:endParaRPr/>
          </a:p>
        </p:txBody>
      </p:sp>
      <p:pic>
        <p:nvPicPr>
          <p:cNvPr id="421" name="Google Shape;421;p46"/>
          <p:cNvPicPr preferRelativeResize="0"/>
          <p:nvPr/>
        </p:nvPicPr>
        <p:blipFill rotWithShape="1">
          <a:blip r:embed="rId3">
            <a:alphaModFix/>
          </a:blip>
          <a:srcRect b="0" l="0" r="0" t="0"/>
          <a:stretch/>
        </p:blipFill>
        <p:spPr>
          <a:xfrm>
            <a:off x="1007604" y="1880829"/>
            <a:ext cx="3408362" cy="890587"/>
          </a:xfrm>
          <a:prstGeom prst="rect">
            <a:avLst/>
          </a:prstGeom>
          <a:noFill/>
          <a:ln>
            <a:noFill/>
          </a:ln>
        </p:spPr>
      </p:pic>
      <p:pic>
        <p:nvPicPr>
          <p:cNvPr id="422" name="Google Shape;422;p46"/>
          <p:cNvPicPr preferRelativeResize="0"/>
          <p:nvPr/>
        </p:nvPicPr>
        <p:blipFill rotWithShape="1">
          <a:blip r:embed="rId4">
            <a:alphaModFix/>
          </a:blip>
          <a:srcRect b="0" l="0" r="0" t="0"/>
          <a:stretch/>
        </p:blipFill>
        <p:spPr>
          <a:xfrm>
            <a:off x="912254" y="2922589"/>
            <a:ext cx="7296150" cy="1177925"/>
          </a:xfrm>
          <a:prstGeom prst="rect">
            <a:avLst/>
          </a:prstGeom>
          <a:noFill/>
          <a:ln>
            <a:noFill/>
          </a:ln>
        </p:spPr>
      </p:pic>
      <p:pic>
        <p:nvPicPr>
          <p:cNvPr id="423" name="Google Shape;423;p46"/>
          <p:cNvPicPr preferRelativeResize="0"/>
          <p:nvPr/>
        </p:nvPicPr>
        <p:blipFill rotWithShape="1">
          <a:blip r:embed="rId5">
            <a:alphaModFix/>
          </a:blip>
          <a:srcRect b="0" l="0" r="0" t="0"/>
          <a:stretch/>
        </p:blipFill>
        <p:spPr>
          <a:xfrm>
            <a:off x="1692660" y="4311650"/>
            <a:ext cx="7235825" cy="1022350"/>
          </a:xfrm>
          <a:prstGeom prst="rect">
            <a:avLst/>
          </a:prstGeom>
          <a:noFill/>
          <a:ln>
            <a:noFill/>
          </a:ln>
        </p:spPr>
      </p:pic>
      <p:sp>
        <p:nvSpPr>
          <p:cNvPr id="424" name="Google Shape;424;p46"/>
          <p:cNvSpPr txBox="1"/>
          <p:nvPr/>
        </p:nvSpPr>
        <p:spPr>
          <a:xfrm>
            <a:off x="539552" y="4653136"/>
            <a:ext cx="11881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because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Calibri"/>
              <a:buNone/>
            </a:pPr>
            <a:r>
              <a:rPr lang="en-US" sz="2800"/>
              <a:t>Using the chain rule to get the derivatives needed for learning the weights of a logistic unit</a:t>
            </a:r>
            <a:endParaRPr/>
          </a:p>
        </p:txBody>
      </p:sp>
      <p:sp>
        <p:nvSpPr>
          <p:cNvPr id="430" name="Google Shape;430;p47"/>
          <p:cNvSpPr txBox="1"/>
          <p:nvPr>
            <p:ph idx="1" type="body"/>
          </p:nvPr>
        </p:nvSpPr>
        <p:spPr>
          <a:xfrm>
            <a:off x="457200" y="2057401"/>
            <a:ext cx="7967228"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t>To learn the weights we need the derivative of the output with respect to each weight:</a:t>
            </a:r>
            <a:endParaRPr/>
          </a:p>
        </p:txBody>
      </p:sp>
      <p:pic>
        <p:nvPicPr>
          <p:cNvPr id="431" name="Google Shape;431;p47"/>
          <p:cNvPicPr preferRelativeResize="0"/>
          <p:nvPr/>
        </p:nvPicPr>
        <p:blipFill rotWithShape="1">
          <a:blip r:embed="rId3">
            <a:alphaModFix/>
          </a:blip>
          <a:srcRect b="0" l="0" r="0" t="0"/>
          <a:stretch/>
        </p:blipFill>
        <p:spPr>
          <a:xfrm>
            <a:off x="1890900" y="2816933"/>
            <a:ext cx="4013249" cy="881063"/>
          </a:xfrm>
          <a:prstGeom prst="rect">
            <a:avLst/>
          </a:prstGeom>
          <a:noFill/>
          <a:ln>
            <a:noFill/>
          </a:ln>
        </p:spPr>
      </p:pic>
      <p:pic>
        <p:nvPicPr>
          <p:cNvPr id="432" name="Google Shape;432;p47"/>
          <p:cNvPicPr preferRelativeResize="0"/>
          <p:nvPr/>
        </p:nvPicPr>
        <p:blipFill rotWithShape="1">
          <a:blip r:embed="rId4">
            <a:alphaModFix/>
          </a:blip>
          <a:srcRect b="0" l="0" r="0" t="0"/>
          <a:stretch/>
        </p:blipFill>
        <p:spPr>
          <a:xfrm>
            <a:off x="785814" y="3943350"/>
            <a:ext cx="7248525" cy="985838"/>
          </a:xfrm>
          <a:prstGeom prst="rect">
            <a:avLst/>
          </a:prstGeom>
          <a:noFill/>
          <a:ln>
            <a:noFill/>
          </a:ln>
        </p:spPr>
      </p:pic>
      <p:sp>
        <p:nvSpPr>
          <p:cNvPr id="433" name="Google Shape;433;p47"/>
          <p:cNvSpPr/>
          <p:nvPr/>
        </p:nvSpPr>
        <p:spPr>
          <a:xfrm>
            <a:off x="5184068" y="4113076"/>
            <a:ext cx="1512168" cy="594000"/>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434" name="Google Shape;434;p47"/>
          <p:cNvSpPr/>
          <p:nvPr/>
        </p:nvSpPr>
        <p:spPr>
          <a:xfrm>
            <a:off x="6804248" y="4113076"/>
            <a:ext cx="1260140" cy="594000"/>
          </a:xfrm>
          <a:prstGeom prst="rect">
            <a:avLst/>
          </a:prstGeom>
          <a:noFill/>
          <a:ln cap="flat" cmpd="sng" w="9525">
            <a:solidFill>
              <a:srgbClr val="0099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435" name="Google Shape;435;p47"/>
          <p:cNvSpPr/>
          <p:nvPr/>
        </p:nvSpPr>
        <p:spPr>
          <a:xfrm>
            <a:off x="4644008" y="4113076"/>
            <a:ext cx="468052" cy="594000"/>
          </a:xfrm>
          <a:prstGeom prst="rect">
            <a:avLst/>
          </a:prstGeom>
          <a:noFill/>
          <a:ln cap="flat" cmpd="sng" w="9525">
            <a:solidFill>
              <a:srgbClr val="0099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436" name="Google Shape;436;p47"/>
          <p:cNvSpPr txBox="1"/>
          <p:nvPr/>
        </p:nvSpPr>
        <p:spPr>
          <a:xfrm>
            <a:off x="5328084" y="3537012"/>
            <a:ext cx="17281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9900"/>
                </a:solidFill>
                <a:latin typeface="Calibri"/>
                <a:ea typeface="Calibri"/>
                <a:cs typeface="Calibri"/>
                <a:sym typeface="Calibri"/>
              </a:rPr>
              <a:t>delta-rule</a:t>
            </a:r>
            <a:endParaRPr/>
          </a:p>
        </p:txBody>
      </p:sp>
      <p:cxnSp>
        <p:nvCxnSpPr>
          <p:cNvPr id="437" name="Google Shape;437;p47"/>
          <p:cNvCxnSpPr/>
          <p:nvPr/>
        </p:nvCxnSpPr>
        <p:spPr>
          <a:xfrm>
            <a:off x="6588224" y="3825044"/>
            <a:ext cx="540060" cy="216024"/>
          </a:xfrm>
          <a:prstGeom prst="straightConnector1">
            <a:avLst/>
          </a:prstGeom>
          <a:noFill/>
          <a:ln cap="flat" cmpd="sng" w="25400">
            <a:solidFill>
              <a:srgbClr val="009900"/>
            </a:solidFill>
            <a:prstDash val="solid"/>
            <a:round/>
            <a:headEnd len="sm" w="sm" type="none"/>
            <a:tailEnd len="med" w="med" type="stealth"/>
          </a:ln>
          <a:effectLst>
            <a:outerShdw blurRad="40000" rotWithShape="0" dir="5400000" dist="20000">
              <a:srgbClr val="000000">
                <a:alpha val="37647"/>
              </a:srgbClr>
            </a:outerShdw>
          </a:effectLst>
        </p:spPr>
      </p:cxnSp>
      <p:cxnSp>
        <p:nvCxnSpPr>
          <p:cNvPr id="438" name="Google Shape;438;p47"/>
          <p:cNvCxnSpPr/>
          <p:nvPr/>
        </p:nvCxnSpPr>
        <p:spPr>
          <a:xfrm flipH="1">
            <a:off x="4932040" y="3773072"/>
            <a:ext cx="396044" cy="267997"/>
          </a:xfrm>
          <a:prstGeom prst="straightConnector1">
            <a:avLst/>
          </a:prstGeom>
          <a:noFill/>
          <a:ln cap="flat" cmpd="sng" w="25400">
            <a:solidFill>
              <a:srgbClr val="009900"/>
            </a:solidFill>
            <a:prstDash val="solid"/>
            <a:round/>
            <a:headEnd len="sm" w="sm" type="none"/>
            <a:tailEnd len="med" w="med" type="stealth"/>
          </a:ln>
          <a:effectLst>
            <a:outerShdw blurRad="40000" rotWithShape="0" dir="5400000" dist="20000">
              <a:srgbClr val="000000">
                <a:alpha val="37647"/>
              </a:srgbClr>
            </a:outerShdw>
          </a:effectLst>
        </p:spPr>
      </p:cxnSp>
      <p:sp>
        <p:nvSpPr>
          <p:cNvPr id="439" name="Google Shape;439;p47"/>
          <p:cNvSpPr txBox="1"/>
          <p:nvPr/>
        </p:nvSpPr>
        <p:spPr>
          <a:xfrm>
            <a:off x="4355976" y="4973106"/>
            <a:ext cx="35283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0000"/>
                </a:solidFill>
                <a:latin typeface="Calibri"/>
                <a:ea typeface="Calibri"/>
                <a:cs typeface="Calibri"/>
                <a:sym typeface="Calibri"/>
              </a:rPr>
              <a:t>extra term = slope of logistic</a:t>
            </a:r>
            <a:endParaRPr/>
          </a:p>
        </p:txBody>
      </p:sp>
      <p:cxnSp>
        <p:nvCxnSpPr>
          <p:cNvPr id="440" name="Google Shape;440;p47"/>
          <p:cNvCxnSpPr>
            <a:endCxn id="433" idx="2"/>
          </p:cNvCxnSpPr>
          <p:nvPr/>
        </p:nvCxnSpPr>
        <p:spPr>
          <a:xfrm rot="10800000">
            <a:off x="5940152" y="4707076"/>
            <a:ext cx="0" cy="3060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GRADIENT DESCENT</a:t>
            </a:r>
            <a:endParaRPr/>
          </a:p>
        </p:txBody>
      </p:sp>
      <p:sp>
        <p:nvSpPr>
          <p:cNvPr id="446" name="Google Shape;446;p4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t/>
            </a:r>
            <a:endParaRPr/>
          </a:p>
        </p:txBody>
      </p:sp>
      <p:sp>
        <p:nvSpPr>
          <p:cNvPr id="447" name="Google Shape;447;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Closed Form</a:t>
            </a:r>
            <a:endParaRPr/>
          </a:p>
        </p:txBody>
      </p:sp>
      <p:sp>
        <p:nvSpPr>
          <p:cNvPr id="453" name="Google Shape;453;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set derivatives equal to zero and solve for parameters</a:t>
            </a:r>
            <a:endParaRPr sz="2400"/>
          </a:p>
        </p:txBody>
      </p:sp>
      <p:sp>
        <p:nvSpPr>
          <p:cNvPr id="454" name="Google Shape;454;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Closed Form – why not then?</a:t>
            </a:r>
            <a:endParaRPr/>
          </a:p>
        </p:txBody>
      </p:sp>
      <p:sp>
        <p:nvSpPr>
          <p:cNvPr id="460" name="Google Shape;460;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US" sz="1800"/>
              <a:t>It is straight-forward to write down a set of equations, one per datum, and to solve for the best set of parameters. So why don’t we?</a:t>
            </a:r>
            <a:endParaRPr/>
          </a:p>
          <a:p>
            <a:pPr indent="-342900" lvl="0" marL="342900" rtl="0" algn="l">
              <a:spcBef>
                <a:spcPts val="360"/>
              </a:spcBef>
              <a:spcAft>
                <a:spcPts val="0"/>
              </a:spcAft>
              <a:buClr>
                <a:schemeClr val="dk1"/>
              </a:buClr>
              <a:buSzPts val="1800"/>
              <a:buChar char="•"/>
            </a:pPr>
            <a:r>
              <a:rPr lang="en-US" sz="1800"/>
              <a:t>We want  a method that can be generalized to non-convex, non-linear error models.</a:t>
            </a:r>
            <a:endParaRPr/>
          </a:p>
          <a:p>
            <a:pPr indent="-285750" lvl="1" marL="742950" rtl="0" algn="l">
              <a:spcBef>
                <a:spcPts val="320"/>
              </a:spcBef>
              <a:spcAft>
                <a:spcPts val="0"/>
              </a:spcAft>
              <a:buClr>
                <a:schemeClr val="dk1"/>
              </a:buClr>
              <a:buSzPts val="1600"/>
              <a:buChar char="–"/>
            </a:pPr>
            <a:r>
              <a:rPr lang="en-US" sz="1600"/>
              <a:t>The analytic solution relies on it being linear and having a squared error measure.</a:t>
            </a:r>
            <a:endParaRPr/>
          </a:p>
          <a:p>
            <a:pPr indent="-285750" lvl="1" marL="742950" rtl="0" algn="l">
              <a:spcBef>
                <a:spcPts val="320"/>
              </a:spcBef>
              <a:spcAft>
                <a:spcPts val="0"/>
              </a:spcAft>
              <a:buClr>
                <a:schemeClr val="dk1"/>
              </a:buClr>
              <a:buSzPts val="1600"/>
              <a:buChar char="–"/>
            </a:pPr>
            <a:r>
              <a:rPr lang="en-US" sz="1600"/>
              <a:t>Iterative methods are usually less efficient but they are much easier to generalize.</a:t>
            </a:r>
            <a:endParaRPr/>
          </a:p>
          <a:p>
            <a:pPr indent="-139700" lvl="0" marL="342900" rtl="0" algn="l">
              <a:spcBef>
                <a:spcPts val="640"/>
              </a:spcBef>
              <a:spcAft>
                <a:spcPts val="0"/>
              </a:spcAft>
              <a:buClr>
                <a:schemeClr val="dk1"/>
              </a:buClr>
              <a:buSzPts val="3200"/>
              <a:buNone/>
            </a:pPr>
            <a:r>
              <a:t/>
            </a:r>
            <a:endParaRPr/>
          </a:p>
        </p:txBody>
      </p:sp>
      <p:sp>
        <p:nvSpPr>
          <p:cNvPr id="461" name="Google Shape;461;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467" name="Google Shape;467;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468" name="Google Shape;468;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9" name="Google Shape;469;p51"/>
          <p:cNvPicPr preferRelativeResize="0"/>
          <p:nvPr/>
        </p:nvPicPr>
        <p:blipFill rotWithShape="1">
          <a:blip r:embed="rId3">
            <a:alphaModFix/>
          </a:blip>
          <a:srcRect b="0" l="0" r="0" t="0"/>
          <a:stretch/>
        </p:blipFill>
        <p:spPr>
          <a:xfrm>
            <a:off x="152416" y="117605"/>
            <a:ext cx="8991599" cy="674040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475" name="Google Shape;475;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476" name="Google Shape;476;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77" name="Google Shape;477;p52"/>
          <p:cNvPicPr preferRelativeResize="0"/>
          <p:nvPr/>
        </p:nvPicPr>
        <p:blipFill rotWithShape="1">
          <a:blip r:embed="rId3">
            <a:alphaModFix/>
          </a:blip>
          <a:srcRect b="0" l="0" r="0" t="0"/>
          <a:stretch/>
        </p:blipFill>
        <p:spPr>
          <a:xfrm>
            <a:off x="0" y="0"/>
            <a:ext cx="8961120" cy="67175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Artificial Neuron (AN)</a:t>
            </a:r>
            <a:endParaRPr/>
          </a:p>
        </p:txBody>
      </p:sp>
      <p:sp>
        <p:nvSpPr>
          <p:cNvPr id="116" name="Google Shape;116;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Artificial neurons (units) are based on biological neurons.</a:t>
            </a:r>
            <a:endParaRPr/>
          </a:p>
          <a:p>
            <a:pPr indent="-342900" lvl="0" marL="342900" rtl="0" algn="l">
              <a:spcBef>
                <a:spcPts val="480"/>
              </a:spcBef>
              <a:spcAft>
                <a:spcPts val="0"/>
              </a:spcAft>
              <a:buClr>
                <a:schemeClr val="dk1"/>
              </a:buClr>
              <a:buSzPts val="2400"/>
              <a:buChar char="•"/>
            </a:pPr>
            <a:r>
              <a:rPr lang="en-US" sz="2400"/>
              <a:t>Each neuron in the network receives one or more inputs.</a:t>
            </a:r>
            <a:endParaRPr/>
          </a:p>
          <a:p>
            <a:pPr indent="-342900" lvl="0" marL="342900" rtl="0" algn="l">
              <a:spcBef>
                <a:spcPts val="480"/>
              </a:spcBef>
              <a:spcAft>
                <a:spcPts val="0"/>
              </a:spcAft>
              <a:buClr>
                <a:schemeClr val="dk1"/>
              </a:buClr>
              <a:buSzPts val="2400"/>
              <a:buChar char="•"/>
            </a:pPr>
            <a:r>
              <a:rPr lang="en-US" sz="2400"/>
              <a:t>An activation function is applied to the inputs, which determines the output of the neuron – the activation level. </a:t>
            </a:r>
            <a:endParaRPr/>
          </a:p>
          <a:p>
            <a:pPr indent="-285750" lvl="1" marL="742950" rtl="0" algn="l">
              <a:spcBef>
                <a:spcPts val="480"/>
              </a:spcBef>
              <a:spcAft>
                <a:spcPts val="0"/>
              </a:spcAft>
              <a:buClr>
                <a:schemeClr val="dk1"/>
              </a:buClr>
              <a:buSzPts val="2400"/>
              <a:buNone/>
            </a:pPr>
            <a:r>
              <a:t/>
            </a:r>
            <a:endParaRPr sz="2400"/>
          </a:p>
          <a:p>
            <a:pPr indent="-139700" lvl="0" marL="342900" rtl="0" algn="l">
              <a:spcBef>
                <a:spcPts val="640"/>
              </a:spcBef>
              <a:spcAft>
                <a:spcPts val="0"/>
              </a:spcAft>
              <a:buClr>
                <a:schemeClr val="dk1"/>
              </a:buClr>
              <a:buSzPts val="3200"/>
              <a:buNone/>
            </a:pPr>
            <a:r>
              <a:t/>
            </a:r>
            <a:endParaRPr/>
          </a:p>
        </p:txBody>
      </p:sp>
      <p:pic>
        <p:nvPicPr>
          <p:cNvPr id="117" name="Google Shape;117;p17"/>
          <p:cNvPicPr preferRelativeResize="0"/>
          <p:nvPr/>
        </p:nvPicPr>
        <p:blipFill rotWithShape="1">
          <a:blip r:embed="rId3">
            <a:alphaModFix/>
          </a:blip>
          <a:srcRect b="0" l="0" r="0" t="0"/>
          <a:stretch/>
        </p:blipFill>
        <p:spPr>
          <a:xfrm>
            <a:off x="820600" y="3407382"/>
            <a:ext cx="7620000" cy="330993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 summary (the big expressions)</a:t>
            </a:r>
            <a:endParaRPr/>
          </a:p>
        </p:txBody>
      </p:sp>
      <p:sp>
        <p:nvSpPr>
          <p:cNvPr id="483" name="Google Shape;483;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4" name="Google Shape;484;p53"/>
          <p:cNvSpPr txBox="1"/>
          <p:nvPr/>
        </p:nvSpPr>
        <p:spPr>
          <a:xfrm>
            <a:off x="764856" y="1139011"/>
            <a:ext cx="7921944" cy="5217340"/>
          </a:xfrm>
          <a:prstGeom prst="rect">
            <a:avLst/>
          </a:prstGeom>
          <a:solidFill>
            <a:srgbClr val="B6DDE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Learning: </a:t>
            </a:r>
            <a:r>
              <a:rPr lang="en-US" sz="2400">
                <a:solidFill>
                  <a:schemeClr val="dk1"/>
                </a:solidFill>
                <a:latin typeface="Calibri"/>
                <a:ea typeface="Calibri"/>
                <a:cs typeface="Calibri"/>
                <a:sym typeface="Calibri"/>
              </a:rPr>
              <a:t>finds the parameters that minimize some objective function</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We minimize the sum of the squares: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latex-image-1.pdf" id="485" name="Google Shape;485;p53"/>
          <p:cNvPicPr preferRelativeResize="0"/>
          <p:nvPr/>
        </p:nvPicPr>
        <p:blipFill rotWithShape="1">
          <a:blip r:embed="rId3">
            <a:alphaModFix/>
          </a:blip>
          <a:srcRect b="0" l="0" r="0" t="0"/>
          <a:stretch/>
        </p:blipFill>
        <p:spPr>
          <a:xfrm>
            <a:off x="3054260" y="2033983"/>
            <a:ext cx="2740674" cy="609039"/>
          </a:xfrm>
          <a:prstGeom prst="rect">
            <a:avLst/>
          </a:prstGeom>
          <a:noFill/>
          <a:ln>
            <a:noFill/>
          </a:ln>
        </p:spPr>
      </p:pic>
      <p:pic>
        <p:nvPicPr>
          <p:cNvPr descr="latex-image-1.pdf" id="486" name="Google Shape;486;p53"/>
          <p:cNvPicPr preferRelativeResize="0"/>
          <p:nvPr/>
        </p:nvPicPr>
        <p:blipFill rotWithShape="1">
          <a:blip r:embed="rId4">
            <a:alphaModFix/>
          </a:blip>
          <a:srcRect b="0" l="0" r="0" t="0"/>
          <a:stretch/>
        </p:blipFill>
        <p:spPr>
          <a:xfrm>
            <a:off x="2801915" y="3812324"/>
            <a:ext cx="4364125" cy="10390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Gradient Descent</a:t>
            </a:r>
            <a:endParaRPr/>
          </a:p>
        </p:txBody>
      </p:sp>
      <p:sp>
        <p:nvSpPr>
          <p:cNvPr id="492" name="Google Shape;492;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latex-image-1.pdf" id="493" name="Google Shape;493;p54"/>
          <p:cNvPicPr preferRelativeResize="0"/>
          <p:nvPr/>
        </p:nvPicPr>
        <p:blipFill rotWithShape="1">
          <a:blip r:embed="rId3">
            <a:alphaModFix/>
          </a:blip>
          <a:srcRect b="0" l="0" r="0" t="0"/>
          <a:stretch/>
        </p:blipFill>
        <p:spPr>
          <a:xfrm>
            <a:off x="784695" y="997098"/>
            <a:ext cx="8359307" cy="2953349"/>
          </a:xfrm>
          <a:prstGeom prst="rect">
            <a:avLst/>
          </a:prstGeom>
          <a:solidFill>
            <a:srgbClr val="FAAE76"/>
          </a:solidFill>
          <a:ln>
            <a:noFill/>
          </a:ln>
        </p:spPr>
      </p:pic>
      <p:pic>
        <p:nvPicPr>
          <p:cNvPr id="494" name="Google Shape;494;p54"/>
          <p:cNvPicPr preferRelativeResize="0"/>
          <p:nvPr/>
        </p:nvPicPr>
        <p:blipFill rotWithShape="1">
          <a:blip r:embed="rId4">
            <a:alphaModFix/>
          </a:blip>
          <a:srcRect b="0" l="0" r="0" t="0"/>
          <a:stretch/>
        </p:blipFill>
        <p:spPr>
          <a:xfrm>
            <a:off x="6238205" y="1755641"/>
            <a:ext cx="2743956" cy="2058279"/>
          </a:xfrm>
          <a:prstGeom prst="rect">
            <a:avLst/>
          </a:prstGeom>
          <a:noFill/>
          <a:ln>
            <a:noFill/>
          </a:ln>
        </p:spPr>
      </p:pic>
      <p:grpSp>
        <p:nvGrpSpPr>
          <p:cNvPr id="495" name="Google Shape;495;p54"/>
          <p:cNvGrpSpPr/>
          <p:nvPr/>
        </p:nvGrpSpPr>
        <p:grpSpPr>
          <a:xfrm>
            <a:off x="457200" y="4064054"/>
            <a:ext cx="8335540" cy="2305675"/>
            <a:chOff x="457200" y="4064053"/>
            <a:chExt cx="8335540" cy="2305675"/>
          </a:xfrm>
        </p:grpSpPr>
        <p:sp>
          <p:nvSpPr>
            <p:cNvPr id="496" name="Google Shape;496;p54"/>
            <p:cNvSpPr txBox="1"/>
            <p:nvPr/>
          </p:nvSpPr>
          <p:spPr>
            <a:xfrm>
              <a:off x="457200" y="4190999"/>
              <a:ext cx="4777530" cy="217872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Clr>
                  <a:schemeClr val="dk1"/>
                </a:buClr>
                <a:buSzPct val="100000"/>
                <a:buFont typeface="Arial"/>
                <a:buNone/>
              </a:pPr>
              <a:r>
                <a:rPr lang="en-US" sz="3200">
                  <a:solidFill>
                    <a:schemeClr val="dk1"/>
                  </a:solidFill>
                  <a:latin typeface="Calibri"/>
                  <a:ea typeface="Calibri"/>
                  <a:cs typeface="Calibri"/>
                  <a:sym typeface="Calibri"/>
                </a:rPr>
                <a:t>In order to apply GD to Linear Regression all we need is the </a:t>
              </a:r>
              <a:r>
                <a:rPr b="1" lang="en-US" sz="3200">
                  <a:solidFill>
                    <a:schemeClr val="dk1"/>
                  </a:solidFill>
                  <a:latin typeface="Calibri"/>
                  <a:ea typeface="Calibri"/>
                  <a:cs typeface="Calibri"/>
                  <a:sym typeface="Calibri"/>
                </a:rPr>
                <a:t>gradient</a:t>
              </a:r>
              <a:r>
                <a:rPr lang="en-US" sz="3200">
                  <a:solidFill>
                    <a:schemeClr val="dk1"/>
                  </a:solidFill>
                  <a:latin typeface="Calibri"/>
                  <a:ea typeface="Calibri"/>
                  <a:cs typeface="Calibri"/>
                  <a:sym typeface="Calibri"/>
                </a:rPr>
                <a:t> of the objective function (i.e. vector of partial derivatives). </a:t>
              </a:r>
              <a:endParaRPr sz="3200">
                <a:solidFill>
                  <a:schemeClr val="dk1"/>
                </a:solidFill>
                <a:latin typeface="Calibri"/>
                <a:ea typeface="Calibri"/>
                <a:cs typeface="Calibri"/>
                <a:sym typeface="Calibri"/>
              </a:endParaRPr>
            </a:p>
          </p:txBody>
        </p:sp>
        <p:pic>
          <p:nvPicPr>
            <p:cNvPr descr="latex-image-1.pdf" id="497" name="Google Shape;497;p54"/>
            <p:cNvPicPr preferRelativeResize="0"/>
            <p:nvPr/>
          </p:nvPicPr>
          <p:blipFill rotWithShape="1">
            <a:blip r:embed="rId5">
              <a:alphaModFix/>
            </a:blip>
            <a:srcRect b="0" l="0" r="0" t="0"/>
            <a:stretch/>
          </p:blipFill>
          <p:spPr>
            <a:xfrm>
              <a:off x="5114149" y="4064053"/>
              <a:ext cx="3678591" cy="229229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Gradient Descent</a:t>
            </a:r>
            <a:endParaRPr/>
          </a:p>
        </p:txBody>
      </p:sp>
      <p:sp>
        <p:nvSpPr>
          <p:cNvPr id="503" name="Google Shape;503;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latex-image-1.pdf" id="504" name="Google Shape;504;p55"/>
          <p:cNvPicPr preferRelativeResize="0"/>
          <p:nvPr/>
        </p:nvPicPr>
        <p:blipFill rotWithShape="1">
          <a:blip r:embed="rId3">
            <a:alphaModFix/>
          </a:blip>
          <a:srcRect b="0" l="0" r="0" t="0"/>
          <a:stretch/>
        </p:blipFill>
        <p:spPr>
          <a:xfrm>
            <a:off x="784695" y="997098"/>
            <a:ext cx="8359307" cy="2953349"/>
          </a:xfrm>
          <a:prstGeom prst="rect">
            <a:avLst/>
          </a:prstGeom>
          <a:solidFill>
            <a:srgbClr val="FAAE76"/>
          </a:solidFill>
          <a:ln>
            <a:noFill/>
          </a:ln>
        </p:spPr>
      </p:pic>
      <p:pic>
        <p:nvPicPr>
          <p:cNvPr id="505" name="Google Shape;505;p55"/>
          <p:cNvPicPr preferRelativeResize="0"/>
          <p:nvPr/>
        </p:nvPicPr>
        <p:blipFill rotWithShape="1">
          <a:blip r:embed="rId4">
            <a:alphaModFix/>
          </a:blip>
          <a:srcRect b="0" l="0" r="0" t="0"/>
          <a:stretch/>
        </p:blipFill>
        <p:spPr>
          <a:xfrm>
            <a:off x="6238205" y="1755641"/>
            <a:ext cx="2743956" cy="2058279"/>
          </a:xfrm>
          <a:prstGeom prst="rect">
            <a:avLst/>
          </a:prstGeom>
          <a:noFill/>
          <a:ln>
            <a:noFill/>
          </a:ln>
        </p:spPr>
      </p:pic>
      <p:sp>
        <p:nvSpPr>
          <p:cNvPr id="506" name="Google Shape;506;p55"/>
          <p:cNvSpPr txBox="1"/>
          <p:nvPr/>
        </p:nvSpPr>
        <p:spPr>
          <a:xfrm>
            <a:off x="457201" y="4174408"/>
            <a:ext cx="7655485" cy="1349289"/>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2500"/>
              <a:buFont typeface="Arial"/>
              <a:buNone/>
            </a:pPr>
            <a:r>
              <a:rPr lang="en-US" sz="2500">
                <a:solidFill>
                  <a:schemeClr val="dk1"/>
                </a:solidFill>
                <a:latin typeface="Calibri"/>
                <a:ea typeface="Calibri"/>
                <a:cs typeface="Calibri"/>
                <a:sym typeface="Calibri"/>
              </a:rPr>
              <a:t>There are many possible ways to detect </a:t>
            </a:r>
            <a:r>
              <a:rPr b="1" lang="en-US" sz="2500">
                <a:solidFill>
                  <a:schemeClr val="dk1"/>
                </a:solidFill>
                <a:latin typeface="Calibri"/>
                <a:ea typeface="Calibri"/>
                <a:cs typeface="Calibri"/>
                <a:sym typeface="Calibri"/>
              </a:rPr>
              <a:t>convergence</a:t>
            </a:r>
            <a:r>
              <a:rPr lang="en-US" sz="2500">
                <a:solidFill>
                  <a:schemeClr val="dk1"/>
                </a:solidFill>
                <a:latin typeface="Calibri"/>
                <a:ea typeface="Calibri"/>
                <a:cs typeface="Calibri"/>
                <a:sym typeface="Calibri"/>
              </a:rPr>
              <a:t>.  For example, we could check whether the L2 norm of the gradient is below some small tolerance.</a:t>
            </a:r>
            <a:endParaRPr sz="2500">
              <a:solidFill>
                <a:schemeClr val="dk1"/>
              </a:solidFill>
              <a:latin typeface="Calibri"/>
              <a:ea typeface="Calibri"/>
              <a:cs typeface="Calibri"/>
              <a:sym typeface="Calibri"/>
            </a:endParaRPr>
          </a:p>
        </p:txBody>
      </p:sp>
      <p:pic>
        <p:nvPicPr>
          <p:cNvPr descr="latex-image-1.pdf" id="507" name="Google Shape;507;p55"/>
          <p:cNvPicPr preferRelativeResize="0"/>
          <p:nvPr/>
        </p:nvPicPr>
        <p:blipFill rotWithShape="1">
          <a:blip r:embed="rId5">
            <a:alphaModFix/>
          </a:blip>
          <a:srcRect b="0" l="0" r="0" t="0"/>
          <a:stretch/>
        </p:blipFill>
        <p:spPr>
          <a:xfrm>
            <a:off x="2842224" y="5489844"/>
            <a:ext cx="2984500" cy="457200"/>
          </a:xfrm>
          <a:prstGeom prst="rect">
            <a:avLst/>
          </a:prstGeom>
          <a:noFill/>
          <a:ln>
            <a:noFill/>
          </a:ln>
        </p:spPr>
      </p:pic>
      <p:sp>
        <p:nvSpPr>
          <p:cNvPr id="508" name="Google Shape;508;p55"/>
          <p:cNvSpPr txBox="1"/>
          <p:nvPr/>
        </p:nvSpPr>
        <p:spPr>
          <a:xfrm>
            <a:off x="457199" y="5947044"/>
            <a:ext cx="7948528" cy="826035"/>
          </a:xfrm>
          <a:prstGeom prst="rect">
            <a:avLst/>
          </a:prstGeom>
          <a:noFill/>
          <a:ln>
            <a:noFill/>
          </a:ln>
        </p:spPr>
        <p:txBody>
          <a:bodyPr anchorCtr="0" anchor="t" bIns="45700" lIns="91425" spcFirstLastPara="1" rIns="91425" wrap="square" tIns="45700">
            <a:normAutofit lnSpcReduction="10000"/>
          </a:bodyPr>
          <a:lstStyle/>
          <a:p>
            <a:pPr indent="0" lvl="0" marL="0" marR="0" rtl="0" algn="l">
              <a:spcBef>
                <a:spcPts val="0"/>
              </a:spcBef>
              <a:spcAft>
                <a:spcPts val="0"/>
              </a:spcAft>
              <a:buClr>
                <a:schemeClr val="dk1"/>
              </a:buClr>
              <a:buSzPts val="2500"/>
              <a:buFont typeface="Arial"/>
              <a:buNone/>
            </a:pPr>
            <a:r>
              <a:rPr lang="en-US" sz="2500">
                <a:solidFill>
                  <a:schemeClr val="dk1"/>
                </a:solidFill>
                <a:latin typeface="Calibri"/>
                <a:ea typeface="Calibri"/>
                <a:cs typeface="Calibri"/>
                <a:sym typeface="Calibri"/>
              </a:rPr>
              <a:t>Alternatively we could check that the reduction in the objective function from one iteration to the next is small.</a:t>
            </a:r>
            <a:endParaRPr sz="25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14" name="Google Shape;514;p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515" name="Google Shape;515;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16" name="Google Shape;516;p56"/>
          <p:cNvPicPr preferRelativeResize="0"/>
          <p:nvPr/>
        </p:nvPicPr>
        <p:blipFill rotWithShape="1">
          <a:blip r:embed="rId3">
            <a:alphaModFix/>
          </a:blip>
          <a:srcRect b="0" l="0" r="0" t="0"/>
          <a:stretch/>
        </p:blipFill>
        <p:spPr>
          <a:xfrm>
            <a:off x="0" y="0"/>
            <a:ext cx="13011150" cy="9753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22" name="Google Shape;522;p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523" name="Google Shape;523;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24" name="Google Shape;524;p57"/>
          <p:cNvPicPr preferRelativeResize="0"/>
          <p:nvPr/>
        </p:nvPicPr>
        <p:blipFill rotWithShape="1">
          <a:blip r:embed="rId3">
            <a:alphaModFix/>
          </a:blip>
          <a:srcRect b="0" l="0" r="0" t="0"/>
          <a:stretch/>
        </p:blipFill>
        <p:spPr>
          <a:xfrm>
            <a:off x="0" y="0"/>
            <a:ext cx="13011150" cy="9753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30" name="Google Shape;530;p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531" name="Google Shape;531;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32" name="Google Shape;532;p58"/>
          <p:cNvPicPr preferRelativeResize="0"/>
          <p:nvPr/>
        </p:nvPicPr>
        <p:blipFill rotWithShape="1">
          <a:blip r:embed="rId3">
            <a:alphaModFix/>
          </a:blip>
          <a:srcRect b="0" l="0" r="0" t="0"/>
          <a:stretch/>
        </p:blipFill>
        <p:spPr>
          <a:xfrm>
            <a:off x="0" y="0"/>
            <a:ext cx="8945166" cy="6705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38" name="Google Shape;538;p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539" name="Google Shape;539;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40" name="Google Shape;540;p59"/>
          <p:cNvPicPr preferRelativeResize="0"/>
          <p:nvPr/>
        </p:nvPicPr>
        <p:blipFill rotWithShape="1">
          <a:blip r:embed="rId3">
            <a:alphaModFix/>
          </a:blip>
          <a:srcRect b="0" l="0" r="0" t="0"/>
          <a:stretch/>
        </p:blipFill>
        <p:spPr>
          <a:xfrm>
            <a:off x="0" y="0"/>
            <a:ext cx="8945166" cy="6705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46" name="Google Shape;546;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547" name="Google Shape;547;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48" name="Google Shape;548;p60"/>
          <p:cNvPicPr preferRelativeResize="0"/>
          <p:nvPr/>
        </p:nvPicPr>
        <p:blipFill rotWithShape="1">
          <a:blip r:embed="rId3">
            <a:alphaModFix/>
          </a:blip>
          <a:srcRect b="0" l="0" r="0" t="0"/>
          <a:stretch/>
        </p:blipFill>
        <p:spPr>
          <a:xfrm>
            <a:off x="0" y="0"/>
            <a:ext cx="8945166" cy="6705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54" name="Google Shape;554;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555" name="Google Shape;555;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56" name="Google Shape;556;p61"/>
          <p:cNvPicPr preferRelativeResize="0"/>
          <p:nvPr/>
        </p:nvPicPr>
        <p:blipFill rotWithShape="1">
          <a:blip r:embed="rId3">
            <a:alphaModFix/>
          </a:blip>
          <a:srcRect b="0" l="0" r="0" t="0"/>
          <a:stretch/>
        </p:blipFill>
        <p:spPr>
          <a:xfrm>
            <a:off x="0" y="0"/>
            <a:ext cx="8945166" cy="6705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000"/>
              <a:t>   Eric Xing</a:t>
            </a:r>
            <a:endParaRPr sz="1000"/>
          </a:p>
        </p:txBody>
      </p:sp>
      <p:sp>
        <p:nvSpPr>
          <p:cNvPr id="563" name="Google Shape;563;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Example: your favorite EM instance</a:t>
            </a:r>
            <a:endParaRPr/>
          </a:p>
        </p:txBody>
      </p:sp>
      <p:sp>
        <p:nvSpPr>
          <p:cNvPr id="564" name="Google Shape;564;p62"/>
          <p:cNvSpPr txBox="1"/>
          <p:nvPr>
            <p:ph idx="1" type="body"/>
          </p:nvPr>
        </p:nvSpPr>
        <p:spPr>
          <a:xfrm>
            <a:off x="457200" y="1210771"/>
            <a:ext cx="8229600" cy="279547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As an example, a mixture model induces a multi-modal likelihood.</a:t>
            </a:r>
            <a:endParaRPr/>
          </a:p>
          <a:p>
            <a:pPr indent="-342900" lvl="0" marL="342900" rtl="0" algn="l">
              <a:spcBef>
                <a:spcPts val="480"/>
              </a:spcBef>
              <a:spcAft>
                <a:spcPts val="0"/>
              </a:spcAft>
              <a:buClr>
                <a:schemeClr val="dk1"/>
              </a:buClr>
              <a:buSzPts val="2400"/>
              <a:buChar char="•"/>
            </a:pPr>
            <a:r>
              <a:rPr lang="en-US" sz="2400"/>
              <a:t>Hence gradient ascent can only find a local maximum.</a:t>
            </a:r>
            <a:endParaRPr/>
          </a:p>
          <a:p>
            <a:pPr indent="-190500" lvl="0" marL="342900" rtl="0" algn="l">
              <a:spcBef>
                <a:spcPts val="480"/>
              </a:spcBef>
              <a:spcAft>
                <a:spcPts val="0"/>
              </a:spcAft>
              <a:buClr>
                <a:schemeClr val="dk1"/>
              </a:buClr>
              <a:buSzPts val="2400"/>
              <a:buNone/>
            </a:pPr>
            <a:r>
              <a:t/>
            </a:r>
            <a:endParaRPr sz="2400"/>
          </a:p>
        </p:txBody>
      </p:sp>
      <p:pic>
        <p:nvPicPr>
          <p:cNvPr id="565" name="Google Shape;565;p62"/>
          <p:cNvPicPr preferRelativeResize="0"/>
          <p:nvPr/>
        </p:nvPicPr>
        <p:blipFill rotWithShape="1">
          <a:blip r:embed="rId3">
            <a:alphaModFix/>
          </a:blip>
          <a:srcRect b="0" l="0" r="0" t="0"/>
          <a:stretch/>
        </p:blipFill>
        <p:spPr>
          <a:xfrm>
            <a:off x="1352550" y="3820257"/>
            <a:ext cx="6375400" cy="2330451"/>
          </a:xfrm>
          <a:prstGeom prst="rect">
            <a:avLst/>
          </a:prstGeom>
          <a:noFill/>
          <a:ln>
            <a:noFill/>
          </a:ln>
        </p:spPr>
      </p:pic>
      <p:sp>
        <p:nvSpPr>
          <p:cNvPr id="566" name="Google Shape;566;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7" name="Google Shape;567;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Eric Xing @ CMU, 2006-2011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Simple Computations in this AN</a:t>
            </a:r>
            <a:endParaRPr/>
          </a:p>
        </p:txBody>
      </p:sp>
      <p:sp>
        <p:nvSpPr>
          <p:cNvPr id="123" name="Google Shape;1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rgbClr val="FF0000"/>
              </a:buClr>
              <a:buSzPct val="100000"/>
              <a:buChar char="•"/>
            </a:pPr>
            <a:r>
              <a:rPr lang="en-US">
                <a:solidFill>
                  <a:srgbClr val="FF0000"/>
                </a:solidFill>
              </a:rPr>
              <a:t>There are </a:t>
            </a:r>
            <a:r>
              <a:rPr b="1" lang="en-US">
                <a:solidFill>
                  <a:srgbClr val="FF0000"/>
                </a:solidFill>
              </a:rPr>
              <a:t>2 types of components:</a:t>
            </a:r>
            <a:r>
              <a:rPr lang="en-US"/>
              <a:t> </a:t>
            </a:r>
            <a:r>
              <a:rPr b="1" lang="en-US">
                <a:solidFill>
                  <a:schemeClr val="hlink"/>
                </a:solidFill>
              </a:rPr>
              <a:t>Linear</a:t>
            </a:r>
            <a:r>
              <a:rPr lang="en-US"/>
              <a:t> and </a:t>
            </a:r>
            <a:r>
              <a:rPr b="1" lang="en-US">
                <a:solidFill>
                  <a:schemeClr val="hlink"/>
                </a:solidFill>
              </a:rPr>
              <a:t>Non-linear</a:t>
            </a:r>
            <a:r>
              <a:rPr b="1" lang="en-US"/>
              <a:t>.</a:t>
            </a:r>
            <a:endParaRPr/>
          </a:p>
          <a:p>
            <a:pPr indent="-342900" lvl="0" marL="342900" rtl="0" algn="l">
              <a:spcBef>
                <a:spcPts val="592"/>
              </a:spcBef>
              <a:spcAft>
                <a:spcPts val="0"/>
              </a:spcAft>
              <a:buClr>
                <a:schemeClr val="dk1"/>
              </a:buClr>
              <a:buSzPct val="100000"/>
              <a:buNone/>
            </a:pPr>
            <a:r>
              <a:t/>
            </a:r>
            <a:endParaRPr/>
          </a:p>
          <a:p>
            <a:pPr indent="-154940" lvl="0" marL="342900" rtl="0" algn="l">
              <a:spcBef>
                <a:spcPts val="592"/>
              </a:spcBef>
              <a:spcAft>
                <a:spcPts val="0"/>
              </a:spcAft>
              <a:buClr>
                <a:schemeClr val="dk1"/>
              </a:buClr>
              <a:buSzPct val="100000"/>
              <a:buNone/>
            </a:pPr>
            <a:r>
              <a:t/>
            </a:r>
            <a:endParaRPr/>
          </a:p>
          <a:p>
            <a:pPr indent="-342900" lvl="0" marL="342900" rtl="0" algn="l">
              <a:spcBef>
                <a:spcPts val="592"/>
              </a:spcBef>
              <a:spcAft>
                <a:spcPts val="0"/>
              </a:spcAft>
              <a:buClr>
                <a:srgbClr val="FF0000"/>
              </a:buClr>
              <a:buSzPct val="100000"/>
              <a:buChar char="•"/>
            </a:pPr>
            <a:r>
              <a:rPr b="1" lang="en-US">
                <a:solidFill>
                  <a:srgbClr val="FF0000"/>
                </a:solidFill>
              </a:rPr>
              <a:t>Linear:</a:t>
            </a:r>
            <a:r>
              <a:rPr lang="en-US"/>
              <a:t> Input function</a:t>
            </a:r>
            <a:endParaRPr/>
          </a:p>
          <a:p>
            <a:pPr indent="-342900" lvl="0" marL="342900" rtl="0" algn="l">
              <a:spcBef>
                <a:spcPts val="592"/>
              </a:spcBef>
              <a:spcAft>
                <a:spcPts val="0"/>
              </a:spcAft>
              <a:buClr>
                <a:schemeClr val="dk1"/>
              </a:buClr>
              <a:buSzPct val="100000"/>
              <a:buNone/>
            </a:pPr>
            <a:r>
              <a:rPr lang="en-US"/>
              <a:t>	- calculate weighted sum of all inputs.</a:t>
            </a:r>
            <a:endParaRPr/>
          </a:p>
          <a:p>
            <a:pPr indent="-154940" lvl="0" marL="342900" rtl="0" algn="l">
              <a:spcBef>
                <a:spcPts val="592"/>
              </a:spcBef>
              <a:spcAft>
                <a:spcPts val="0"/>
              </a:spcAft>
              <a:buClr>
                <a:schemeClr val="dk1"/>
              </a:buClr>
              <a:buSzPct val="100000"/>
              <a:buNone/>
            </a:pPr>
            <a:r>
              <a:t/>
            </a:r>
            <a:endParaRPr/>
          </a:p>
          <a:p>
            <a:pPr indent="-154940" lvl="0" marL="342900" rtl="0" algn="l">
              <a:spcBef>
                <a:spcPts val="592"/>
              </a:spcBef>
              <a:spcAft>
                <a:spcPts val="0"/>
              </a:spcAft>
              <a:buClr>
                <a:schemeClr val="dk1"/>
              </a:buClr>
              <a:buSzPct val="100000"/>
              <a:buNone/>
            </a:pPr>
            <a:r>
              <a:t/>
            </a:r>
            <a:endParaRPr/>
          </a:p>
          <a:p>
            <a:pPr indent="-342900" lvl="0" marL="342900" rtl="0" algn="l">
              <a:spcBef>
                <a:spcPts val="592"/>
              </a:spcBef>
              <a:spcAft>
                <a:spcPts val="0"/>
              </a:spcAft>
              <a:buClr>
                <a:srgbClr val="FF0000"/>
              </a:buClr>
              <a:buSzPct val="100000"/>
              <a:buChar char="•"/>
            </a:pPr>
            <a:r>
              <a:rPr b="1" lang="en-US">
                <a:solidFill>
                  <a:srgbClr val="FF0000"/>
                </a:solidFill>
              </a:rPr>
              <a:t>Non-linear:</a:t>
            </a:r>
            <a:r>
              <a:rPr lang="en-US"/>
              <a:t> </a:t>
            </a:r>
            <a:r>
              <a:rPr b="1" lang="en-US">
                <a:solidFill>
                  <a:schemeClr val="hlink"/>
                </a:solidFill>
              </a:rPr>
              <a:t>Activation function</a:t>
            </a:r>
            <a:endParaRPr/>
          </a:p>
          <a:p>
            <a:pPr indent="-342900" lvl="0" marL="342900" rtl="0" algn="l">
              <a:spcBef>
                <a:spcPts val="592"/>
              </a:spcBef>
              <a:spcAft>
                <a:spcPts val="0"/>
              </a:spcAft>
              <a:buClr>
                <a:schemeClr val="dk1"/>
              </a:buClr>
              <a:buSzPct val="100000"/>
              <a:buNone/>
            </a:pPr>
            <a:r>
              <a:rPr lang="en-US"/>
              <a:t>	- transform sum into activation level.</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73" name="Google Shape;573;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574" name="Google Shape;574;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75" name="Google Shape;575;p63"/>
          <p:cNvPicPr preferRelativeResize="0"/>
          <p:nvPr/>
        </p:nvPicPr>
        <p:blipFill rotWithShape="1">
          <a:blip r:embed="rId3">
            <a:alphaModFix/>
          </a:blip>
          <a:srcRect b="0" l="0" r="0" t="0"/>
          <a:stretch/>
        </p:blipFill>
        <p:spPr>
          <a:xfrm>
            <a:off x="5" y="0"/>
            <a:ext cx="9270445" cy="694944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81" name="Google Shape;581;p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582" name="Google Shape;582;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83" name="Google Shape;583;p64"/>
          <p:cNvPicPr preferRelativeResize="0"/>
          <p:nvPr/>
        </p:nvPicPr>
        <p:blipFill rotWithShape="1">
          <a:blip r:embed="rId3">
            <a:alphaModFix/>
          </a:blip>
          <a:srcRect b="0" l="0" r="0" t="0"/>
          <a:stretch/>
        </p:blipFill>
        <p:spPr>
          <a:xfrm>
            <a:off x="18" y="0"/>
            <a:ext cx="9107805" cy="682752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BACKPROPAGATION</a:t>
            </a:r>
            <a:endParaRPr/>
          </a:p>
        </p:txBody>
      </p:sp>
      <p:sp>
        <p:nvSpPr>
          <p:cNvPr id="589" name="Google Shape;589;p6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t/>
            </a:r>
            <a:endParaRPr/>
          </a:p>
        </p:txBody>
      </p:sp>
      <p:sp>
        <p:nvSpPr>
          <p:cNvPr id="590" name="Google Shape;590;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 is Backprop ? </a:t>
            </a:r>
            <a:endParaRPr/>
          </a:p>
        </p:txBody>
      </p:sp>
      <p:sp>
        <p:nvSpPr>
          <p:cNvPr id="596" name="Google Shape;596;p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Backpropagation is the most  common method for training a neural network.</a:t>
            </a:r>
            <a:endParaRPr/>
          </a:p>
          <a:p>
            <a:pPr indent="-342900" lvl="0" marL="342900" rtl="0" algn="l">
              <a:spcBef>
                <a:spcPts val="640"/>
              </a:spcBef>
              <a:spcAft>
                <a:spcPts val="0"/>
              </a:spcAft>
              <a:buClr>
                <a:schemeClr val="dk1"/>
              </a:buClr>
              <a:buSzPts val="3200"/>
              <a:buChar char="•"/>
            </a:pPr>
            <a:r>
              <a:rPr lang="en-US"/>
              <a:t>Burn it into your mental firmware!!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Basic Structure</a:t>
            </a:r>
            <a:endParaRPr/>
          </a:p>
        </p:txBody>
      </p:sp>
      <p:pic>
        <p:nvPicPr>
          <p:cNvPr id="602" name="Google Shape;602;p67"/>
          <p:cNvPicPr preferRelativeResize="0"/>
          <p:nvPr>
            <p:ph idx="1" type="body"/>
          </p:nvPr>
        </p:nvPicPr>
        <p:blipFill rotWithShape="1">
          <a:blip r:embed="rId3">
            <a:alphaModFix/>
          </a:blip>
          <a:srcRect b="0" l="0" r="0" t="0"/>
          <a:stretch/>
        </p:blipFill>
        <p:spPr>
          <a:xfrm>
            <a:off x="2793219" y="1890130"/>
            <a:ext cx="3422334" cy="3372321"/>
          </a:xfrm>
          <a:prstGeom prst="rect">
            <a:avLst/>
          </a:prstGeom>
          <a:noFill/>
          <a:ln>
            <a:noFill/>
          </a:ln>
        </p:spPr>
      </p:pic>
      <p:sp>
        <p:nvSpPr>
          <p:cNvPr id="603" name="Google Shape;603;p67"/>
          <p:cNvSpPr txBox="1"/>
          <p:nvPr/>
        </p:nvSpPr>
        <p:spPr>
          <a:xfrm>
            <a:off x="7239000" y="5181600"/>
            <a:ext cx="1524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Credit: Matt Mazur</a:t>
            </a:r>
            <a:endParaRPr sz="1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Values to work with</a:t>
            </a:r>
            <a:endParaRPr/>
          </a:p>
        </p:txBody>
      </p:sp>
      <p:sp>
        <p:nvSpPr>
          <p:cNvPr id="609" name="Google Shape;609;p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order to have some numbers to work with, here are the initial </a:t>
            </a:r>
            <a:r>
              <a:rPr lang="en-US">
                <a:solidFill>
                  <a:srgbClr val="FF0000"/>
                </a:solidFill>
              </a:rPr>
              <a:t>weights</a:t>
            </a:r>
            <a:r>
              <a:rPr lang="en-US"/>
              <a:t>, the </a:t>
            </a:r>
            <a:r>
              <a:rPr lang="en-US">
                <a:solidFill>
                  <a:srgbClr val="FFC000"/>
                </a:solidFill>
              </a:rPr>
              <a:t>biases</a:t>
            </a:r>
            <a:r>
              <a:rPr lang="en-US"/>
              <a:t>, and </a:t>
            </a:r>
            <a:r>
              <a:rPr lang="en-US">
                <a:solidFill>
                  <a:srgbClr val="00B0F0"/>
                </a:solidFill>
              </a:rPr>
              <a:t>training inputs/outputs</a:t>
            </a:r>
            <a:r>
              <a:rPr lang="en-US"/>
              <a:t>:</a:t>
            </a:r>
            <a:endParaRPr/>
          </a:p>
          <a:p>
            <a:pPr indent="-139700" lvl="0" marL="342900" rtl="0" algn="l">
              <a:spcBef>
                <a:spcPts val="640"/>
              </a:spcBef>
              <a:spcAft>
                <a:spcPts val="0"/>
              </a:spcAft>
              <a:buClr>
                <a:schemeClr val="dk1"/>
              </a:buClr>
              <a:buSzPts val="3200"/>
              <a:buNone/>
            </a:pPr>
            <a:r>
              <a:t/>
            </a:r>
            <a:endParaRPr/>
          </a:p>
        </p:txBody>
      </p:sp>
      <p:pic>
        <p:nvPicPr>
          <p:cNvPr id="610" name="Google Shape;610;p68"/>
          <p:cNvPicPr preferRelativeResize="0"/>
          <p:nvPr/>
        </p:nvPicPr>
        <p:blipFill rotWithShape="1">
          <a:blip r:embed="rId3">
            <a:alphaModFix/>
          </a:blip>
          <a:srcRect b="0" l="0" r="0" t="0"/>
          <a:stretch/>
        </p:blipFill>
        <p:spPr>
          <a:xfrm>
            <a:off x="2977859" y="3129877"/>
            <a:ext cx="3789185" cy="349926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Backpropagation Goal</a:t>
            </a:r>
            <a:endParaRPr/>
          </a:p>
        </p:txBody>
      </p:sp>
      <p:sp>
        <p:nvSpPr>
          <p:cNvPr id="616" name="Google Shape;616;p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lang="en-US"/>
              <a:t>The goal of backpropagation is to optimize the weights so that the neural network can learn how to correctly map arbitrary inputs to outputs.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Forward Pass</a:t>
            </a:r>
            <a:endParaRPr/>
          </a:p>
        </p:txBody>
      </p:sp>
      <p:sp>
        <p:nvSpPr>
          <p:cNvPr id="622" name="Google Shape;622;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We figure out the </a:t>
            </a:r>
            <a:r>
              <a:rPr b="1" lang="en-US"/>
              <a:t>total net input </a:t>
            </a:r>
            <a:r>
              <a:rPr lang="en-US"/>
              <a:t>to each hidden layer neuron, </a:t>
            </a:r>
            <a:r>
              <a:rPr b="1" lang="en-US"/>
              <a:t>squash</a:t>
            </a:r>
            <a:r>
              <a:rPr lang="en-US"/>
              <a:t> the total net input using an </a:t>
            </a:r>
            <a:r>
              <a:rPr b="1" lang="en-US"/>
              <a:t>activation function </a:t>
            </a:r>
            <a:r>
              <a:rPr lang="en-US"/>
              <a:t>(here we use the logistic function), then repeat the process with the output layer neurons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Forward Pass (Cont…)</a:t>
            </a:r>
            <a:endParaRPr/>
          </a:p>
        </p:txBody>
      </p:sp>
      <p:pic>
        <p:nvPicPr>
          <p:cNvPr id="628" name="Google Shape;628;p71"/>
          <p:cNvPicPr preferRelativeResize="0"/>
          <p:nvPr>
            <p:ph idx="1" type="body"/>
          </p:nvPr>
        </p:nvPicPr>
        <p:blipFill rotWithShape="1">
          <a:blip r:embed="rId3">
            <a:alphaModFix/>
          </a:blip>
          <a:srcRect b="19719" l="37797" r="28090" t="38844"/>
          <a:stretch/>
        </p:blipFill>
        <p:spPr>
          <a:xfrm>
            <a:off x="628650" y="1690688"/>
            <a:ext cx="4278201" cy="3895602"/>
          </a:xfrm>
          <a:prstGeom prst="rect">
            <a:avLst/>
          </a:prstGeom>
          <a:noFill/>
          <a:ln>
            <a:noFill/>
          </a:ln>
        </p:spPr>
      </p:pic>
      <p:sp>
        <p:nvSpPr>
          <p:cNvPr id="629" name="Google Shape;629;p71"/>
          <p:cNvSpPr/>
          <p:nvPr/>
        </p:nvSpPr>
        <p:spPr>
          <a:xfrm>
            <a:off x="0" y="0"/>
            <a:ext cx="3092193" cy="1384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900"/>
              <a:buFont typeface="Proxima Nova"/>
              <a:buNone/>
            </a:pPr>
            <a:r>
              <a:rPr b="0" i="0" lang="en-US" sz="900" u="none" cap="none" strike="noStrike">
                <a:solidFill>
                  <a:srgbClr val="FFFFFF"/>
                </a:solidFill>
                <a:latin typeface="Proxima Nova"/>
                <a:ea typeface="Proxima Nova"/>
                <a:cs typeface="Proxima Nova"/>
                <a:sym typeface="Proxima Nova"/>
              </a:rPr>
              <a:t>Here’s how we calculate the total net input for     :</a:t>
            </a:r>
            <a:endParaRPr/>
          </a:p>
        </p:txBody>
      </p:sp>
      <p:sp>
        <p:nvSpPr>
          <p:cNvPr id="630" name="Google Shape;630;p71"/>
          <p:cNvSpPr/>
          <p:nvPr/>
        </p:nvSpPr>
        <p:spPr>
          <a:xfrm>
            <a:off x="0" y="0"/>
            <a:ext cx="3092193" cy="1384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900"/>
              <a:buFont typeface="Proxima Nova"/>
              <a:buNone/>
            </a:pPr>
            <a:r>
              <a:rPr b="0" i="0" lang="en-US" sz="900" u="none" cap="none" strike="noStrike">
                <a:solidFill>
                  <a:srgbClr val="FFFFFF"/>
                </a:solidFill>
                <a:latin typeface="Proxima Nova"/>
                <a:ea typeface="Proxima Nova"/>
                <a:cs typeface="Proxima Nova"/>
                <a:sym typeface="Proxima Nova"/>
              </a:rPr>
              <a:t>Here’s how we calculate the total net input for     :</a:t>
            </a:r>
            <a:endParaRPr/>
          </a:p>
        </p:txBody>
      </p:sp>
      <p:pic>
        <p:nvPicPr>
          <p:cNvPr id="631" name="Google Shape;631;p71"/>
          <p:cNvPicPr preferRelativeResize="0"/>
          <p:nvPr/>
        </p:nvPicPr>
        <p:blipFill rotWithShape="1">
          <a:blip r:embed="rId4">
            <a:alphaModFix/>
          </a:blip>
          <a:srcRect b="0" l="0" r="0" t="0"/>
          <a:stretch/>
        </p:blipFill>
        <p:spPr>
          <a:xfrm>
            <a:off x="5015941" y="1690688"/>
            <a:ext cx="3789185" cy="3499260"/>
          </a:xfrm>
          <a:prstGeom prst="rect">
            <a:avLst/>
          </a:prstGeom>
          <a:noFill/>
          <a:ln>
            <a:noFill/>
          </a:ln>
        </p:spPr>
      </p:pic>
      <p:cxnSp>
        <p:nvCxnSpPr>
          <p:cNvPr id="632" name="Google Shape;632;p71"/>
          <p:cNvCxnSpPr/>
          <p:nvPr/>
        </p:nvCxnSpPr>
        <p:spPr>
          <a:xfrm flipH="1">
            <a:off x="6690336" y="1498464"/>
            <a:ext cx="207577" cy="274012"/>
          </a:xfrm>
          <a:prstGeom prst="straightConnector1">
            <a:avLst/>
          </a:prstGeom>
          <a:noFill/>
          <a:ln cap="flat" cmpd="sng" w="28575">
            <a:solidFill>
              <a:srgbClr val="4A7DBA"/>
            </a:solidFill>
            <a:prstDash val="solid"/>
            <a:round/>
            <a:headEnd len="sm" w="sm" type="none"/>
            <a:tailEnd len="med" w="med" type="triangle"/>
          </a:ln>
        </p:spPr>
      </p:cxnSp>
      <p:cxnSp>
        <p:nvCxnSpPr>
          <p:cNvPr id="633" name="Google Shape;633;p71"/>
          <p:cNvCxnSpPr/>
          <p:nvPr/>
        </p:nvCxnSpPr>
        <p:spPr>
          <a:xfrm flipH="1">
            <a:off x="6599168" y="2749014"/>
            <a:ext cx="207577" cy="350325"/>
          </a:xfrm>
          <a:prstGeom prst="straightConnector1">
            <a:avLst/>
          </a:prstGeom>
          <a:noFill/>
          <a:ln cap="flat" cmpd="sng" w="28575">
            <a:solidFill>
              <a:srgbClr val="4A7DBA"/>
            </a:solidFill>
            <a:prstDash val="solid"/>
            <a:round/>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Forward Pass (Cont…)</a:t>
            </a:r>
            <a:endParaRPr/>
          </a:p>
        </p:txBody>
      </p:sp>
      <p:pic>
        <p:nvPicPr>
          <p:cNvPr id="639" name="Google Shape;639;p72"/>
          <p:cNvPicPr preferRelativeResize="0"/>
          <p:nvPr>
            <p:ph idx="1" type="body"/>
          </p:nvPr>
        </p:nvPicPr>
        <p:blipFill rotWithShape="1">
          <a:blip r:embed="rId3">
            <a:alphaModFix/>
          </a:blip>
          <a:srcRect b="35877" l="37909" r="23338" t="18256"/>
          <a:stretch/>
        </p:blipFill>
        <p:spPr>
          <a:xfrm>
            <a:off x="628651" y="1481072"/>
            <a:ext cx="4462529" cy="3959316"/>
          </a:xfrm>
          <a:prstGeom prst="rect">
            <a:avLst/>
          </a:prstGeom>
          <a:noFill/>
          <a:ln>
            <a:noFill/>
          </a:ln>
        </p:spPr>
      </p:pic>
      <p:pic>
        <p:nvPicPr>
          <p:cNvPr id="640" name="Google Shape;640;p72"/>
          <p:cNvPicPr preferRelativeResize="0"/>
          <p:nvPr/>
        </p:nvPicPr>
        <p:blipFill rotWithShape="1">
          <a:blip r:embed="rId4">
            <a:alphaModFix/>
          </a:blip>
          <a:srcRect b="0" l="0" r="0" t="0"/>
          <a:stretch/>
        </p:blipFill>
        <p:spPr>
          <a:xfrm>
            <a:off x="5091179" y="1941128"/>
            <a:ext cx="3789185" cy="3499260"/>
          </a:xfrm>
          <a:prstGeom prst="rect">
            <a:avLst/>
          </a:prstGeom>
          <a:noFill/>
          <a:ln>
            <a:noFill/>
          </a:ln>
        </p:spPr>
      </p:pic>
      <p:cxnSp>
        <p:nvCxnSpPr>
          <p:cNvPr id="641" name="Google Shape;641;p72"/>
          <p:cNvCxnSpPr/>
          <p:nvPr/>
        </p:nvCxnSpPr>
        <p:spPr>
          <a:xfrm>
            <a:off x="7679028" y="1481073"/>
            <a:ext cx="125570" cy="450759"/>
          </a:xfrm>
          <a:prstGeom prst="straightConnector1">
            <a:avLst/>
          </a:prstGeom>
          <a:noFill/>
          <a:ln cap="flat" cmpd="sng" w="9525">
            <a:solidFill>
              <a:srgbClr val="4A7DBA"/>
            </a:solidFill>
            <a:prstDash val="solid"/>
            <a:round/>
            <a:headEnd len="sm" w="sm" type="none"/>
            <a:tailEnd len="med" w="med" type="triangle"/>
          </a:ln>
        </p:spPr>
      </p:cxnSp>
      <p:cxnSp>
        <p:nvCxnSpPr>
          <p:cNvPr id="642" name="Google Shape;642;p72"/>
          <p:cNvCxnSpPr/>
          <p:nvPr/>
        </p:nvCxnSpPr>
        <p:spPr>
          <a:xfrm>
            <a:off x="7703176" y="2889400"/>
            <a:ext cx="125570" cy="450759"/>
          </a:xfrm>
          <a:prstGeom prst="straightConnector1">
            <a:avLst/>
          </a:prstGeom>
          <a:noFill/>
          <a:ln cap="flat" cmpd="sng" w="9525">
            <a:solidFill>
              <a:srgbClr val="4A7DBA"/>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Calculations</a:t>
            </a:r>
            <a:endParaRPr/>
          </a:p>
        </p:txBody>
      </p:sp>
      <p:sp>
        <p:nvSpPr>
          <p:cNvPr id="130" name="Google Shape;130;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3200"/>
              <a:buChar char="•"/>
            </a:pPr>
            <a:r>
              <a:rPr lang="en-US">
                <a:solidFill>
                  <a:srgbClr val="FF0000"/>
                </a:solidFill>
              </a:rPr>
              <a:t>Input </a:t>
            </a:r>
            <a:r>
              <a:rPr lang="en-US"/>
              <a:t>function:</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rgbClr val="FF0000"/>
              </a:buClr>
              <a:buSzPts val="3200"/>
              <a:buChar char="•"/>
            </a:pPr>
            <a:r>
              <a:rPr lang="en-US">
                <a:solidFill>
                  <a:srgbClr val="FF0000"/>
                </a:solidFill>
              </a:rPr>
              <a:t>Activation</a:t>
            </a:r>
            <a:r>
              <a:rPr lang="en-US"/>
              <a:t> function </a:t>
            </a:r>
            <a:r>
              <a:rPr b="1" lang="en-US">
                <a:solidFill>
                  <a:schemeClr val="accent2"/>
                </a:solidFill>
              </a:rPr>
              <a:t>g</a:t>
            </a:r>
            <a:r>
              <a:rPr lang="en-US"/>
              <a:t>: </a:t>
            </a:r>
            <a:endParaRPr/>
          </a:p>
          <a:p>
            <a:pPr indent="-139700" lvl="0" marL="342900" rtl="0" algn="l">
              <a:spcBef>
                <a:spcPts val="640"/>
              </a:spcBef>
              <a:spcAft>
                <a:spcPts val="0"/>
              </a:spcAft>
              <a:buClr>
                <a:schemeClr val="dk1"/>
              </a:buClr>
              <a:buSzPts val="3200"/>
              <a:buNone/>
            </a:pPr>
            <a:r>
              <a:t/>
            </a:r>
            <a:endParaRPr/>
          </a:p>
        </p:txBody>
      </p:sp>
      <p:pic>
        <p:nvPicPr>
          <p:cNvPr id="131" name="Google Shape;131;p19"/>
          <p:cNvPicPr preferRelativeResize="0"/>
          <p:nvPr/>
        </p:nvPicPr>
        <p:blipFill rotWithShape="1">
          <a:blip r:embed="rId3">
            <a:alphaModFix/>
          </a:blip>
          <a:srcRect b="0" l="0" r="0" t="0"/>
          <a:stretch/>
        </p:blipFill>
        <p:spPr>
          <a:xfrm>
            <a:off x="2590800" y="2286000"/>
            <a:ext cx="2438400" cy="1380068"/>
          </a:xfrm>
          <a:prstGeom prst="rect">
            <a:avLst/>
          </a:prstGeom>
          <a:noFill/>
          <a:ln>
            <a:noFill/>
          </a:ln>
        </p:spPr>
      </p:pic>
      <p:pic>
        <p:nvPicPr>
          <p:cNvPr id="132" name="Google Shape;132;p19"/>
          <p:cNvPicPr preferRelativeResize="0"/>
          <p:nvPr/>
        </p:nvPicPr>
        <p:blipFill rotWithShape="1">
          <a:blip r:embed="rId4">
            <a:alphaModFix/>
          </a:blip>
          <a:srcRect b="0" l="0" r="0" t="0"/>
          <a:stretch/>
        </p:blipFill>
        <p:spPr>
          <a:xfrm>
            <a:off x="1076325" y="4878388"/>
            <a:ext cx="5548313" cy="1708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Error Calculation – Mean Squared Error</a:t>
            </a:r>
            <a:endParaRPr/>
          </a:p>
        </p:txBody>
      </p:sp>
      <p:pic>
        <p:nvPicPr>
          <p:cNvPr id="648" name="Google Shape;648;p73"/>
          <p:cNvPicPr preferRelativeResize="0"/>
          <p:nvPr>
            <p:ph idx="1" type="body"/>
          </p:nvPr>
        </p:nvPicPr>
        <p:blipFill rotWithShape="1">
          <a:blip r:embed="rId3">
            <a:alphaModFix/>
          </a:blip>
          <a:srcRect b="78913" l="37131" r="43566" t="15760"/>
          <a:stretch/>
        </p:blipFill>
        <p:spPr>
          <a:xfrm>
            <a:off x="725242" y="1870991"/>
            <a:ext cx="2636942" cy="545575"/>
          </a:xfrm>
          <a:prstGeom prst="rect">
            <a:avLst/>
          </a:prstGeom>
          <a:noFill/>
          <a:ln>
            <a:noFill/>
          </a:ln>
        </p:spPr>
      </p:pic>
      <p:pic>
        <p:nvPicPr>
          <p:cNvPr id="649" name="Google Shape;649;p73"/>
          <p:cNvPicPr preferRelativeResize="0"/>
          <p:nvPr/>
        </p:nvPicPr>
        <p:blipFill rotWithShape="1">
          <a:blip r:embed="rId3">
            <a:alphaModFix/>
          </a:blip>
          <a:srcRect b="14130" l="36703" r="21921" t="48261"/>
          <a:stretch/>
        </p:blipFill>
        <p:spPr>
          <a:xfrm>
            <a:off x="628650" y="2596867"/>
            <a:ext cx="5070251" cy="3454884"/>
          </a:xfrm>
          <a:prstGeom prst="rect">
            <a:avLst/>
          </a:prstGeom>
          <a:noFill/>
          <a:ln>
            <a:noFill/>
          </a:ln>
        </p:spPr>
      </p:pic>
      <p:pic>
        <p:nvPicPr>
          <p:cNvPr id="650" name="Google Shape;650;p73"/>
          <p:cNvPicPr preferRelativeResize="0"/>
          <p:nvPr/>
        </p:nvPicPr>
        <p:blipFill rotWithShape="1">
          <a:blip r:embed="rId4">
            <a:alphaModFix/>
          </a:blip>
          <a:srcRect b="0" l="0" r="0" t="0"/>
          <a:stretch/>
        </p:blipFill>
        <p:spPr>
          <a:xfrm>
            <a:off x="5335496" y="2416565"/>
            <a:ext cx="3789185" cy="3499260"/>
          </a:xfrm>
          <a:prstGeom prst="rect">
            <a:avLst/>
          </a:prstGeom>
          <a:noFill/>
          <a:ln>
            <a:noFill/>
          </a:ln>
        </p:spPr>
      </p:pic>
      <p:sp>
        <p:nvSpPr>
          <p:cNvPr id="651" name="Google Shape;651;p73"/>
          <p:cNvSpPr/>
          <p:nvPr/>
        </p:nvSpPr>
        <p:spPr>
          <a:xfrm>
            <a:off x="8210281" y="2949263"/>
            <a:ext cx="305069" cy="317306"/>
          </a:xfrm>
          <a:prstGeom prst="ellipse">
            <a:avLst/>
          </a:prstGeom>
          <a:noFill/>
          <a:ln cap="flat" cmpd="sng" w="5715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 name="Google Shape;652;p73"/>
          <p:cNvSpPr/>
          <p:nvPr/>
        </p:nvSpPr>
        <p:spPr>
          <a:xfrm>
            <a:off x="8210281" y="4324309"/>
            <a:ext cx="305069" cy="317306"/>
          </a:xfrm>
          <a:prstGeom prst="ellipse">
            <a:avLst/>
          </a:prstGeom>
          <a:noFill/>
          <a:ln cap="flat" cmpd="sng" w="5715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73"/>
          <p:cNvSpPr txBox="1"/>
          <p:nvPr/>
        </p:nvSpPr>
        <p:spPr>
          <a:xfrm>
            <a:off x="8362816" y="3266569"/>
            <a:ext cx="63951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Target</a:t>
            </a:r>
            <a:endParaRPr sz="1800">
              <a:solidFill>
                <a:schemeClr val="dk1"/>
              </a:solidFill>
              <a:latin typeface="Calibri"/>
              <a:ea typeface="Calibri"/>
              <a:cs typeface="Calibri"/>
              <a:sym typeface="Calibri"/>
            </a:endParaRPr>
          </a:p>
        </p:txBody>
      </p:sp>
      <p:sp>
        <p:nvSpPr>
          <p:cNvPr id="654" name="Google Shape;654;p73"/>
          <p:cNvSpPr txBox="1"/>
          <p:nvPr/>
        </p:nvSpPr>
        <p:spPr>
          <a:xfrm>
            <a:off x="8362816" y="4591197"/>
            <a:ext cx="63750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Target</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a:t>
            </a:r>
            <a:endParaRPr/>
          </a:p>
        </p:txBody>
      </p:sp>
      <p:sp>
        <p:nvSpPr>
          <p:cNvPr id="660" name="Google Shape;660;p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Our goal with backpropagation is to update each of the weights in the network so that they cause the actual output to be closer the target output, thereby minimizing the error for each output neuron and the network as a whole.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666" name="Google Shape;666;p75"/>
          <p:cNvPicPr preferRelativeResize="0"/>
          <p:nvPr>
            <p:ph idx="1" type="body"/>
          </p:nvPr>
        </p:nvPicPr>
        <p:blipFill rotWithShape="1">
          <a:blip r:embed="rId3">
            <a:alphaModFix/>
          </a:blip>
          <a:srcRect b="7224" l="37412" r="22637" t="15518"/>
          <a:stretch/>
        </p:blipFill>
        <p:spPr>
          <a:xfrm>
            <a:off x="676947" y="1352282"/>
            <a:ext cx="3650356" cy="5292050"/>
          </a:xfrm>
          <a:prstGeom prst="rect">
            <a:avLst/>
          </a:prstGeom>
          <a:noFill/>
          <a:ln>
            <a:noFill/>
          </a:ln>
        </p:spPr>
      </p:pic>
      <p:pic>
        <p:nvPicPr>
          <p:cNvPr id="667" name="Google Shape;667;p75"/>
          <p:cNvPicPr preferRelativeResize="0"/>
          <p:nvPr/>
        </p:nvPicPr>
        <p:blipFill rotWithShape="1">
          <a:blip r:embed="rId4">
            <a:alphaModFix/>
          </a:blip>
          <a:srcRect b="0" l="0" r="0" t="0"/>
          <a:stretch/>
        </p:blipFill>
        <p:spPr>
          <a:xfrm>
            <a:off x="4900834" y="2248677"/>
            <a:ext cx="3789185" cy="3499260"/>
          </a:xfrm>
          <a:prstGeom prst="rect">
            <a:avLst/>
          </a:prstGeom>
          <a:noFill/>
          <a:ln>
            <a:noFill/>
          </a:ln>
        </p:spPr>
      </p:pic>
      <p:cxnSp>
        <p:nvCxnSpPr>
          <p:cNvPr id="668" name="Google Shape;668;p75"/>
          <p:cNvCxnSpPr/>
          <p:nvPr/>
        </p:nvCxnSpPr>
        <p:spPr>
          <a:xfrm>
            <a:off x="7080160" y="1894972"/>
            <a:ext cx="86933" cy="456736"/>
          </a:xfrm>
          <a:prstGeom prst="straightConnector1">
            <a:avLst/>
          </a:prstGeom>
          <a:noFill/>
          <a:ln cap="flat" cmpd="sng" w="38100">
            <a:solidFill>
              <a:srgbClr val="4A7DBA"/>
            </a:solidFill>
            <a:prstDash val="solid"/>
            <a:round/>
            <a:headEnd len="sm" w="sm"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sp>
        <p:nvSpPr>
          <p:cNvPr id="674" name="Google Shape;674;p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675" name="Google Shape;675;p76"/>
          <p:cNvPicPr preferRelativeResize="0"/>
          <p:nvPr/>
        </p:nvPicPr>
        <p:blipFill rotWithShape="1">
          <a:blip r:embed="rId3">
            <a:alphaModFix/>
          </a:blip>
          <a:srcRect b="58896" l="36307" r="21823" t="16683"/>
          <a:stretch/>
        </p:blipFill>
        <p:spPr>
          <a:xfrm>
            <a:off x="628651" y="1825626"/>
            <a:ext cx="6804272" cy="297501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sp>
        <p:nvSpPr>
          <p:cNvPr id="681" name="Google Shape;681;p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682" name="Google Shape;682;p77"/>
          <p:cNvPicPr preferRelativeResize="0"/>
          <p:nvPr/>
        </p:nvPicPr>
        <p:blipFill rotWithShape="1">
          <a:blip r:embed="rId3">
            <a:alphaModFix/>
          </a:blip>
          <a:srcRect b="34389" l="36954" r="22167" t="39192"/>
          <a:stretch/>
        </p:blipFill>
        <p:spPr>
          <a:xfrm>
            <a:off x="743755" y="2292440"/>
            <a:ext cx="6790386" cy="328983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sp>
        <p:nvSpPr>
          <p:cNvPr id="688" name="Google Shape;688;p7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689" name="Google Shape;689;p78"/>
          <p:cNvPicPr preferRelativeResize="0"/>
          <p:nvPr/>
        </p:nvPicPr>
        <p:blipFill rotWithShape="1">
          <a:blip r:embed="rId3">
            <a:alphaModFix/>
          </a:blip>
          <a:srcRect b="50063" l="36679" r="24338" t="13913"/>
          <a:stretch/>
        </p:blipFill>
        <p:spPr>
          <a:xfrm>
            <a:off x="628650" y="1825625"/>
            <a:ext cx="6113441" cy="423501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695" name="Google Shape;695;p79"/>
          <p:cNvPicPr preferRelativeResize="0"/>
          <p:nvPr>
            <p:ph idx="1" type="body"/>
          </p:nvPr>
        </p:nvPicPr>
        <p:blipFill rotWithShape="1">
          <a:blip r:embed="rId3">
            <a:alphaModFix/>
          </a:blip>
          <a:srcRect b="14094" l="38296" r="22599" t="19312"/>
          <a:stretch/>
        </p:blipFill>
        <p:spPr>
          <a:xfrm>
            <a:off x="1971702" y="128788"/>
            <a:ext cx="5200597" cy="663905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01" name="Google Shape;701;p80"/>
          <p:cNvPicPr preferRelativeResize="0"/>
          <p:nvPr/>
        </p:nvPicPr>
        <p:blipFill rotWithShape="1">
          <a:blip r:embed="rId3">
            <a:alphaModFix/>
          </a:blip>
          <a:srcRect b="8868" l="37264" r="21906" t="23215"/>
          <a:stretch/>
        </p:blipFill>
        <p:spPr>
          <a:xfrm>
            <a:off x="1833630" y="1282484"/>
            <a:ext cx="5476741" cy="533670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07" name="Google Shape;707;p81"/>
          <p:cNvPicPr preferRelativeResize="0"/>
          <p:nvPr/>
        </p:nvPicPr>
        <p:blipFill rotWithShape="1">
          <a:blip r:embed="rId3">
            <a:alphaModFix/>
          </a:blip>
          <a:srcRect b="64910" l="38089" r="21228" t="12907"/>
          <a:stretch/>
        </p:blipFill>
        <p:spPr>
          <a:xfrm>
            <a:off x="628650" y="1612173"/>
            <a:ext cx="5785833" cy="2365012"/>
          </a:xfrm>
          <a:prstGeom prst="rect">
            <a:avLst/>
          </a:prstGeom>
          <a:noFill/>
          <a:ln>
            <a:noFill/>
          </a:ln>
        </p:spPr>
      </p:pic>
      <p:pic>
        <p:nvPicPr>
          <p:cNvPr id="708" name="Google Shape;708;p81"/>
          <p:cNvPicPr preferRelativeResize="0"/>
          <p:nvPr>
            <p:ph idx="1" type="body"/>
          </p:nvPr>
        </p:nvPicPr>
        <p:blipFill rotWithShape="1">
          <a:blip r:embed="rId3">
            <a:alphaModFix/>
          </a:blip>
          <a:srcRect b="5807" l="36466" r="24262" t="34109"/>
          <a:stretch/>
        </p:blipFill>
        <p:spPr>
          <a:xfrm>
            <a:off x="4815031" y="2060620"/>
            <a:ext cx="3800936" cy="435926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14" name="Google Shape;714;p82"/>
          <p:cNvPicPr preferRelativeResize="0"/>
          <p:nvPr>
            <p:ph idx="1" type="body"/>
          </p:nvPr>
        </p:nvPicPr>
        <p:blipFill rotWithShape="1">
          <a:blip r:embed="rId3">
            <a:alphaModFix/>
          </a:blip>
          <a:srcRect b="67370" l="37463" r="22765" t="15760"/>
          <a:stretch/>
        </p:blipFill>
        <p:spPr>
          <a:xfrm>
            <a:off x="628650" y="1880315"/>
            <a:ext cx="7958339" cy="2530690"/>
          </a:xfrm>
          <a:prstGeom prst="rect">
            <a:avLst/>
          </a:prstGeom>
          <a:noFill/>
          <a:ln>
            <a:noFill/>
          </a:ln>
        </p:spPr>
      </p:pic>
      <p:pic>
        <p:nvPicPr>
          <p:cNvPr id="715" name="Google Shape;715;p82"/>
          <p:cNvPicPr preferRelativeResize="0"/>
          <p:nvPr/>
        </p:nvPicPr>
        <p:blipFill rotWithShape="1">
          <a:blip r:embed="rId3">
            <a:alphaModFix/>
          </a:blip>
          <a:srcRect b="59848" l="37463" r="22765" t="15760"/>
          <a:stretch/>
        </p:blipFill>
        <p:spPr>
          <a:xfrm>
            <a:off x="628650" y="1880315"/>
            <a:ext cx="7958339" cy="36590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Neuron models</a:t>
            </a:r>
            <a:endParaRPr/>
          </a:p>
        </p:txBody>
      </p:sp>
      <p:pic>
        <p:nvPicPr>
          <p:cNvPr id="138" name="Google Shape;138;p20"/>
          <p:cNvPicPr preferRelativeResize="0"/>
          <p:nvPr>
            <p:ph idx="1" type="body"/>
          </p:nvPr>
        </p:nvPicPr>
        <p:blipFill rotWithShape="1">
          <a:blip r:embed="rId3">
            <a:alphaModFix/>
          </a:blip>
          <a:srcRect b="9900" l="10591" r="2647" t="0"/>
          <a:stretch/>
        </p:blipFill>
        <p:spPr>
          <a:xfrm>
            <a:off x="1409108" y="4267200"/>
            <a:ext cx="5496896" cy="2590800"/>
          </a:xfrm>
          <a:prstGeom prst="rect">
            <a:avLst/>
          </a:prstGeom>
          <a:noFill/>
          <a:ln>
            <a:noFill/>
          </a:ln>
        </p:spPr>
      </p:pic>
      <p:pic>
        <p:nvPicPr>
          <p:cNvPr id="139" name="Google Shape;139;p20"/>
          <p:cNvPicPr preferRelativeResize="0"/>
          <p:nvPr/>
        </p:nvPicPr>
        <p:blipFill rotWithShape="1">
          <a:blip r:embed="rId4">
            <a:alphaModFix/>
          </a:blip>
          <a:srcRect b="0" l="0" r="0" t="0"/>
          <a:stretch/>
        </p:blipFill>
        <p:spPr>
          <a:xfrm>
            <a:off x="1600200" y="1447800"/>
            <a:ext cx="5943600" cy="2667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21" name="Google Shape;721;p83"/>
          <p:cNvPicPr preferRelativeResize="0"/>
          <p:nvPr>
            <p:ph idx="1" type="body"/>
          </p:nvPr>
        </p:nvPicPr>
        <p:blipFill rotWithShape="1">
          <a:blip r:embed="rId3">
            <a:alphaModFix/>
          </a:blip>
          <a:srcRect b="37199" l="36965" r="26925" t="18719"/>
          <a:stretch/>
        </p:blipFill>
        <p:spPr>
          <a:xfrm>
            <a:off x="628650" y="1414272"/>
            <a:ext cx="5089570" cy="465768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27" name="Google Shape;727;p84"/>
          <p:cNvPicPr preferRelativeResize="0"/>
          <p:nvPr>
            <p:ph idx="1" type="body"/>
          </p:nvPr>
        </p:nvPicPr>
        <p:blipFill rotWithShape="1">
          <a:blip r:embed="rId3">
            <a:alphaModFix/>
          </a:blip>
          <a:srcRect b="33627" l="36798" r="22432" t="10136"/>
          <a:stretch/>
        </p:blipFill>
        <p:spPr>
          <a:xfrm>
            <a:off x="541718" y="1300766"/>
            <a:ext cx="5128206" cy="530263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33" name="Google Shape;733;p85"/>
          <p:cNvPicPr preferRelativeResize="0"/>
          <p:nvPr>
            <p:ph idx="1" type="body"/>
          </p:nvPr>
        </p:nvPicPr>
        <p:blipFill rotWithShape="1">
          <a:blip r:embed="rId3">
            <a:alphaModFix/>
          </a:blip>
          <a:srcRect b="46059" l="37631" r="21767" t="13983"/>
          <a:stretch/>
        </p:blipFill>
        <p:spPr>
          <a:xfrm>
            <a:off x="628650" y="1690688"/>
            <a:ext cx="6248669" cy="460967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Backward Pass (Cont…)</a:t>
            </a:r>
            <a:endParaRPr/>
          </a:p>
        </p:txBody>
      </p:sp>
      <p:pic>
        <p:nvPicPr>
          <p:cNvPr id="739" name="Google Shape;739;p86"/>
          <p:cNvPicPr preferRelativeResize="0"/>
          <p:nvPr>
            <p:ph idx="1" type="body"/>
          </p:nvPr>
        </p:nvPicPr>
        <p:blipFill rotWithShape="1">
          <a:blip r:embed="rId3">
            <a:alphaModFix/>
          </a:blip>
          <a:srcRect b="49907" l="37631" r="26759" t="13096"/>
          <a:stretch/>
        </p:blipFill>
        <p:spPr>
          <a:xfrm>
            <a:off x="628650" y="1845235"/>
            <a:ext cx="5717415" cy="445282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745" name="Google Shape;745;p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751" name="Google Shape;751;p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757" name="Google Shape;757;p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References</a:t>
            </a:r>
            <a:endParaRPr/>
          </a:p>
        </p:txBody>
      </p:sp>
      <p:sp>
        <p:nvSpPr>
          <p:cNvPr id="763" name="Google Shape;763;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Machine Learning by Tom Mitchell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b="1" lang="en-US">
                <a:solidFill>
                  <a:srgbClr val="FF0000"/>
                </a:solidFill>
              </a:rPr>
              <a:t>Activation</a:t>
            </a:r>
            <a:r>
              <a:rPr lang="en-US"/>
              <a:t> Functions</a:t>
            </a:r>
            <a:endParaRPr/>
          </a:p>
        </p:txBody>
      </p:sp>
      <p:sp>
        <p:nvSpPr>
          <p:cNvPr id="145" name="Google Shape;145;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None/>
            </a:pPr>
            <a:r>
              <a:rPr lang="en-US"/>
              <a:t>- Use </a:t>
            </a:r>
            <a:r>
              <a:rPr lang="en-US">
                <a:solidFill>
                  <a:srgbClr val="FF0000"/>
                </a:solidFill>
              </a:rPr>
              <a:t>different functions</a:t>
            </a:r>
            <a:r>
              <a:rPr lang="en-US"/>
              <a:t> to obtain different models.</a:t>
            </a:r>
            <a:endParaRPr/>
          </a:p>
          <a:p>
            <a:pPr indent="-342900" lvl="0" marL="342900" rtl="0" algn="l">
              <a:spcBef>
                <a:spcPts val="592"/>
              </a:spcBef>
              <a:spcAft>
                <a:spcPts val="0"/>
              </a:spcAft>
              <a:buClr>
                <a:schemeClr val="dk1"/>
              </a:buClr>
              <a:buSzPct val="100000"/>
              <a:buNone/>
            </a:pPr>
            <a:r>
              <a:t/>
            </a:r>
            <a:endParaRPr/>
          </a:p>
          <a:p>
            <a:pPr indent="-342900" lvl="0" marL="342900" rtl="0" algn="l">
              <a:spcBef>
                <a:spcPts val="592"/>
              </a:spcBef>
              <a:spcAft>
                <a:spcPts val="0"/>
              </a:spcAft>
              <a:buClr>
                <a:schemeClr val="dk1"/>
              </a:buClr>
              <a:buSzPct val="100000"/>
              <a:buNone/>
            </a:pPr>
            <a:r>
              <a:rPr lang="en-US"/>
              <a:t>- 3 most common choices :</a:t>
            </a:r>
            <a:endParaRPr/>
          </a:p>
          <a:p>
            <a:pPr indent="-342900" lvl="0" marL="342900" rtl="0" algn="l">
              <a:spcBef>
                <a:spcPts val="592"/>
              </a:spcBef>
              <a:spcAft>
                <a:spcPts val="0"/>
              </a:spcAft>
              <a:buClr>
                <a:schemeClr val="dk1"/>
              </a:buClr>
              <a:buSzPct val="100000"/>
              <a:buNone/>
            </a:pPr>
            <a:r>
              <a:t/>
            </a:r>
            <a:endParaRPr/>
          </a:p>
          <a:p>
            <a:pPr indent="-342900" lvl="0" marL="342900" rtl="0" algn="l">
              <a:spcBef>
                <a:spcPts val="592"/>
              </a:spcBef>
              <a:spcAft>
                <a:spcPts val="0"/>
              </a:spcAft>
              <a:buClr>
                <a:schemeClr val="dk1"/>
              </a:buClr>
              <a:buSzPct val="100000"/>
              <a:buNone/>
            </a:pPr>
            <a:r>
              <a:rPr lang="en-US"/>
              <a:t> 1) </a:t>
            </a:r>
            <a:r>
              <a:rPr lang="en-US">
                <a:solidFill>
                  <a:srgbClr val="FF0000"/>
                </a:solidFill>
              </a:rPr>
              <a:t>Step</a:t>
            </a:r>
            <a:r>
              <a:rPr lang="en-US"/>
              <a:t> function</a:t>
            </a:r>
            <a:endParaRPr/>
          </a:p>
          <a:p>
            <a:pPr indent="-342900" lvl="0" marL="342900" rtl="0" algn="l">
              <a:spcBef>
                <a:spcPts val="592"/>
              </a:spcBef>
              <a:spcAft>
                <a:spcPts val="0"/>
              </a:spcAft>
              <a:buClr>
                <a:schemeClr val="dk1"/>
              </a:buClr>
              <a:buSzPct val="100000"/>
              <a:buNone/>
            </a:pPr>
            <a:r>
              <a:rPr lang="en-US"/>
              <a:t> 2) </a:t>
            </a:r>
            <a:r>
              <a:rPr lang="en-US">
                <a:solidFill>
                  <a:srgbClr val="FF0000"/>
                </a:solidFill>
              </a:rPr>
              <a:t>Sigmoid</a:t>
            </a:r>
            <a:r>
              <a:rPr lang="en-US"/>
              <a:t> function</a:t>
            </a:r>
            <a:endParaRPr/>
          </a:p>
          <a:p>
            <a:pPr indent="-342900" lvl="0" marL="342900" rtl="0" algn="l">
              <a:spcBef>
                <a:spcPts val="592"/>
              </a:spcBef>
              <a:spcAft>
                <a:spcPts val="0"/>
              </a:spcAft>
              <a:buClr>
                <a:schemeClr val="dk1"/>
              </a:buClr>
              <a:buSzPct val="100000"/>
              <a:buNone/>
            </a:pPr>
            <a:r>
              <a:rPr lang="en-US"/>
              <a:t> 3) </a:t>
            </a:r>
            <a:r>
              <a:rPr lang="en-US">
                <a:solidFill>
                  <a:srgbClr val="FF0000"/>
                </a:solidFill>
              </a:rPr>
              <a:t>Linear</a:t>
            </a:r>
            <a:r>
              <a:rPr lang="en-US"/>
              <a:t> function</a:t>
            </a:r>
            <a:endParaRPr/>
          </a:p>
          <a:p>
            <a:pPr indent="-342900" lvl="0" marL="342900" rtl="0" algn="l">
              <a:spcBef>
                <a:spcPts val="592"/>
              </a:spcBef>
              <a:spcAft>
                <a:spcPts val="0"/>
              </a:spcAft>
              <a:buClr>
                <a:schemeClr val="dk1"/>
              </a:buClr>
              <a:buSzPct val="100000"/>
              <a:buNone/>
            </a:pPr>
            <a:r>
              <a:t/>
            </a:r>
            <a:endParaRPr/>
          </a:p>
          <a:p>
            <a:pPr indent="-342900" lvl="0" marL="342900" rtl="0" algn="l">
              <a:spcBef>
                <a:spcPts val="592"/>
              </a:spcBef>
              <a:spcAft>
                <a:spcPts val="0"/>
              </a:spcAft>
              <a:buClr>
                <a:schemeClr val="dk1"/>
              </a:buClr>
              <a:buSzPct val="100000"/>
              <a:buNone/>
            </a:pPr>
            <a:r>
              <a:rPr lang="en-US"/>
              <a:t>- An output of </a:t>
            </a:r>
            <a:r>
              <a:rPr b="1" lang="en-US">
                <a:solidFill>
                  <a:srgbClr val="FF0000"/>
                </a:solidFill>
              </a:rPr>
              <a:t>1 represents firing</a:t>
            </a:r>
            <a:r>
              <a:rPr lang="en-US"/>
              <a:t> of a neuron down the axon.</a:t>
            </a:r>
            <a:endParaRPr/>
          </a:p>
          <a:p>
            <a:pPr indent="-342900" lvl="0" marL="342900" rtl="0" algn="l">
              <a:spcBef>
                <a:spcPts val="592"/>
              </a:spcBef>
              <a:spcAft>
                <a:spcPts val="0"/>
              </a:spcAft>
              <a:buClr>
                <a:schemeClr val="dk1"/>
              </a:buClr>
              <a:buSzPct val="100000"/>
              <a:buNone/>
            </a:pPr>
            <a:r>
              <a:t/>
            </a:r>
            <a:endParaRPr/>
          </a:p>
        </p:txBody>
      </p:sp>
      <p:pic>
        <p:nvPicPr>
          <p:cNvPr id="146" name="Google Shape;146;p21"/>
          <p:cNvPicPr preferRelativeResize="0"/>
          <p:nvPr/>
        </p:nvPicPr>
        <p:blipFill rotWithShape="1">
          <a:blip r:embed="rId3">
            <a:alphaModFix/>
          </a:blip>
          <a:srcRect b="0" l="0" r="0" t="0"/>
          <a:stretch/>
        </p:blipFill>
        <p:spPr>
          <a:xfrm>
            <a:off x="3724428" y="2895600"/>
            <a:ext cx="5410200" cy="175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Perceptrons</a:t>
            </a:r>
            <a:endParaRPr/>
          </a:p>
        </p:txBody>
      </p:sp>
      <p:sp>
        <p:nvSpPr>
          <p:cNvPr id="152" name="Google Shape;152;p22"/>
          <p:cNvSpPr txBox="1"/>
          <p:nvPr>
            <p:ph idx="1" type="body"/>
          </p:nvPr>
        </p:nvSpPr>
        <p:spPr>
          <a:xfrm>
            <a:off x="457200" y="1600201"/>
            <a:ext cx="8229600" cy="32004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90000"/>
              </a:lnSpc>
              <a:spcBef>
                <a:spcPts val="0"/>
              </a:spcBef>
              <a:spcAft>
                <a:spcPts val="0"/>
              </a:spcAft>
              <a:buClr>
                <a:schemeClr val="dk1"/>
              </a:buClr>
              <a:buSzPct val="100000"/>
              <a:buChar char="•"/>
            </a:pPr>
            <a:r>
              <a:rPr lang="en-US"/>
              <a:t>A perceptron is a single neuron that classifies a set of inputs into one of two categories (usually 1 or -1).</a:t>
            </a:r>
            <a:endParaRPr/>
          </a:p>
          <a:p>
            <a:pPr indent="-342900" lvl="0" marL="342900" rtl="0" algn="l">
              <a:lnSpc>
                <a:spcPct val="90000"/>
              </a:lnSpc>
              <a:spcBef>
                <a:spcPts val="592"/>
              </a:spcBef>
              <a:spcAft>
                <a:spcPts val="0"/>
              </a:spcAft>
              <a:buClr>
                <a:schemeClr val="dk1"/>
              </a:buClr>
              <a:buSzPct val="100000"/>
              <a:buChar char="•"/>
            </a:pPr>
            <a:r>
              <a:rPr lang="en-US"/>
              <a:t>If the inputs are in the form of a grid, a perceptron can be used to recognize visual images of shapes.</a:t>
            </a:r>
            <a:endParaRPr/>
          </a:p>
          <a:p>
            <a:pPr indent="-342900" lvl="0" marL="342900" rtl="0" algn="l">
              <a:lnSpc>
                <a:spcPct val="90000"/>
              </a:lnSpc>
              <a:spcBef>
                <a:spcPts val="592"/>
              </a:spcBef>
              <a:spcAft>
                <a:spcPts val="0"/>
              </a:spcAft>
              <a:buClr>
                <a:schemeClr val="dk1"/>
              </a:buClr>
              <a:buSzPct val="100000"/>
              <a:buChar char="•"/>
            </a:pPr>
            <a:r>
              <a:rPr lang="en-US"/>
              <a:t>The perceptron usually uses a step function, which returns 1 if the weighted sum of inputs exceeds a threshold, and 0 otherwise.</a:t>
            </a:r>
            <a:endParaRPr/>
          </a:p>
          <a:p>
            <a:pPr indent="-154940" lvl="0" marL="342900" rtl="0" algn="l">
              <a:spcBef>
                <a:spcPts val="592"/>
              </a:spcBef>
              <a:spcAft>
                <a:spcPts val="0"/>
              </a:spcAft>
              <a:buClr>
                <a:schemeClr val="dk1"/>
              </a:buClr>
              <a:buSzPct val="100000"/>
              <a:buNone/>
            </a:pPr>
            <a:r>
              <a:t/>
            </a:r>
            <a:endParaRPr/>
          </a:p>
        </p:txBody>
      </p:sp>
      <p:pic>
        <p:nvPicPr>
          <p:cNvPr descr="preceptron" id="153" name="Google Shape;153;p22"/>
          <p:cNvPicPr preferRelativeResize="0"/>
          <p:nvPr/>
        </p:nvPicPr>
        <p:blipFill rotWithShape="1">
          <a:blip r:embed="rId3">
            <a:alphaModFix/>
          </a:blip>
          <a:srcRect b="29350" l="2003" r="5843" t="8311"/>
          <a:stretch/>
        </p:blipFill>
        <p:spPr>
          <a:xfrm>
            <a:off x="1676400" y="4800600"/>
            <a:ext cx="5791200" cy="18875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